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8000"/>
    <a:srgbClr val="660066"/>
    <a:srgbClr val="003300"/>
    <a:srgbClr val="0000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3B09E-AFAB-42C6-A733-1D25C1F2B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0A052-048B-48AC-8AB6-5D3CB3673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580B8-DB00-4649-81B8-A9DF25A66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80C67-CAC7-4F7B-964E-0BBD87CC6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4309C-C41E-47D6-8661-6D825D145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DEF58-DC2D-4F2B-82A7-DC7B5BBD0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B9910-4EB2-48BD-9D4B-FC99AFEC3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54307-8039-47B9-897F-5C1BBE54B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993B4-831D-415A-A769-7AE223656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682C8-627A-4983-850A-FCD5E3A3C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DBA87-5AB8-4797-B925-09D2AB3AB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D45FD8-5B8B-42F2-9F55-C73A9A963D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1763713" y="285728"/>
            <a:ext cx="6480175" cy="21510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uk-UA" sz="36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107763" dir="18900000" algn="ctr" rotWithShape="0">
                    <a:srgbClr val="C0C0C0">
                      <a:alpha val="50000"/>
                    </a:srgbClr>
                  </a:outerShdw>
                </a:effectLst>
                <a:latin typeface="Century Gothic"/>
              </a:rPr>
              <a:t>Електрика</a:t>
            </a:r>
          </a:p>
          <a:p>
            <a:pPr algn="ctr"/>
            <a:r>
              <a:rPr lang="uk-UA" sz="36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107763" dir="18900000" algn="ctr" rotWithShape="0">
                    <a:srgbClr val="C0C0C0">
                      <a:alpha val="50000"/>
                    </a:srgbClr>
                  </a:outerShdw>
                </a:effectLst>
                <a:latin typeface="Century Gothic"/>
              </a:rPr>
              <a:t>в житті</a:t>
            </a:r>
          </a:p>
          <a:p>
            <a:pPr algn="ctr"/>
            <a:r>
              <a:rPr lang="uk-UA" sz="3600" b="1" kern="10" dirty="0" smtClean="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107763" dir="18900000" algn="ctr" rotWithShape="0">
                    <a:srgbClr val="C0C0C0">
                      <a:alpha val="50000"/>
                    </a:srgbClr>
                  </a:outerShdw>
                </a:effectLst>
                <a:latin typeface="Century Gothic"/>
              </a:rPr>
              <a:t>людини </a:t>
            </a:r>
            <a:endParaRPr lang="uk-UA" sz="3600" b="1" kern="10" dirty="0">
              <a:ln w="635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107763" dir="18900000" algn="ctr" rotWithShape="0">
                  <a:srgbClr val="C0C0C0">
                    <a:alpha val="50000"/>
                  </a:srgbClr>
                </a:outerShdw>
              </a:effectLst>
              <a:latin typeface="Century Gothic"/>
            </a:endParaRPr>
          </a:p>
        </p:txBody>
      </p:sp>
      <p:pic>
        <p:nvPicPr>
          <p:cNvPr id="1026" name="Picture 2" descr="D:\Работы\2014\Картинки\струм.jpg"/>
          <p:cNvPicPr>
            <a:picLocks noChangeAspect="1" noChangeArrowheads="1"/>
          </p:cNvPicPr>
          <p:nvPr/>
        </p:nvPicPr>
        <p:blipFill>
          <a:blip r:embed="rId2"/>
          <a:srcRect b="7216"/>
          <a:stretch>
            <a:fillRect/>
          </a:stretch>
        </p:blipFill>
        <p:spPr bwMode="auto">
          <a:xfrm>
            <a:off x="3143240" y="3500438"/>
            <a:ext cx="3286148" cy="2283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1538" y="5857892"/>
            <a:ext cx="7858180" cy="785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uk-UA" sz="1600" b="1" dirty="0" smtClean="0">
                <a:solidFill>
                  <a:schemeClr val="tx1"/>
                </a:solidFill>
                <a:latin typeface="Times New Roman" pitchFamily="18" charset="0"/>
              </a:rPr>
              <a:t>Припіяло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</a:rPr>
              <a:t>Анжеліка Михайлівна</a:t>
            </a:r>
            <a:r>
              <a:rPr lang="uk-UA" sz="1600" b="1" dirty="0" smtClean="0">
                <a:solidFill>
                  <a:schemeClr val="tx1"/>
                </a:solidFill>
                <a:latin typeface="Times New Roman" pitchFamily="18" charset="0"/>
              </a:rPr>
              <a:t>, вчитель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</a:rPr>
              <a:t>фізики і </a:t>
            </a:r>
            <a:r>
              <a:rPr lang="uk-UA" sz="1600" b="1" dirty="0" smtClean="0">
                <a:solidFill>
                  <a:schemeClr val="tx1"/>
                </a:solidFill>
                <a:latin typeface="Times New Roman" pitchFamily="18" charset="0"/>
              </a:rPr>
              <a:t>математики,</a:t>
            </a:r>
          </a:p>
          <a:p>
            <a:pPr algn="ctr"/>
            <a:r>
              <a:rPr lang="uk-UA" sz="1600" b="1" dirty="0" smtClean="0">
                <a:solidFill>
                  <a:schemeClr val="tx1"/>
                </a:solidFill>
                <a:latin typeface="Times New Roman" pitchFamily="18" charset="0"/>
              </a:rPr>
              <a:t>Лозуватська </a:t>
            </a: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</a:rPr>
              <a:t>ЗОШ І-ІІІ ступенів</a:t>
            </a:r>
            <a:br>
              <a:rPr lang="uk-UA" sz="1600" b="1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uk-UA" sz="1600" b="1" dirty="0">
                <a:solidFill>
                  <a:schemeClr val="tx1"/>
                </a:solidFill>
                <a:latin typeface="Times New Roman" pitchFamily="18" charset="0"/>
              </a:rPr>
              <a:t>Шполянської районної ради Черкаської області.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984" y="2691466"/>
            <a:ext cx="50722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Навчальний </a:t>
            </a:r>
            <a:r>
              <a:rPr lang="uk-UA" sz="2800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Gothic" pitchFamily="34" charset="0"/>
              </a:rPr>
              <a:t>проект. 8 клас</a:t>
            </a:r>
            <a:endParaRPr lang="ru-RU" sz="28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1331913" y="1000125"/>
            <a:ext cx="44640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000" i="1">
                <a:latin typeface="Times New Roman" pitchFamily="18" charset="0"/>
              </a:rPr>
              <a:t>У вас бронхіт? Вам допоможе електрофорез.</a:t>
            </a:r>
          </a:p>
          <a:p>
            <a:r>
              <a:rPr lang="uk-UA" sz="2000" i="1">
                <a:latin typeface="Times New Roman" pitchFamily="18" charset="0"/>
              </a:rPr>
              <a:t>Електрофорез використовується для уведення в організм людини ліків за допомогою електричного поля. Їх уводять із прокладок, змочених ліками й підкладених під електроди.</a:t>
            </a:r>
            <a:r>
              <a:rPr lang="ru-RU" sz="2000" i="1">
                <a:latin typeface="Times New Roman" pitchFamily="18" charset="0"/>
              </a:rPr>
              <a:t> </a:t>
            </a:r>
          </a:p>
        </p:txBody>
      </p:sp>
      <p:pic>
        <p:nvPicPr>
          <p:cNvPr id="11268" name="Picture 4" descr="електрофорез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222375"/>
            <a:ext cx="2946400" cy="2206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9" name="Picture 5" descr="stomatolo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3789363"/>
            <a:ext cx="3067050" cy="2103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4572000" y="3500438"/>
            <a:ext cx="40322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i="1">
                <a:solidFill>
                  <a:srgbClr val="0000CC"/>
                </a:solidFill>
                <a:latin typeface="Times New Roman" pitchFamily="18" charset="0"/>
              </a:rPr>
              <a:t>У вас зуби болять?</a:t>
            </a:r>
          </a:p>
          <a:p>
            <a:pPr algn="ctr"/>
            <a:r>
              <a:rPr lang="uk-UA" sz="2000" i="1">
                <a:solidFill>
                  <a:srgbClr val="0000CC"/>
                </a:solidFill>
                <a:latin typeface="Times New Roman" pitchFamily="18" charset="0"/>
              </a:rPr>
              <a:t>Урятувати від зубного болю допоможе електричне поле.</a:t>
            </a:r>
            <a:r>
              <a:rPr lang="ru-RU" sz="2000" i="1">
                <a:solidFill>
                  <a:srgbClr val="0000CC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4572000" y="4603750"/>
            <a:ext cx="42116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000" i="1">
                <a:latin typeface="Times New Roman" pitchFamily="18" charset="0"/>
              </a:rPr>
              <a:t>Якщо фрезу бормашини з’єднати з позитивним полюсом джерела постійного струму і доторкнутися нею до хворого зуба, потенціал зменшується і біль зменшується.</a:t>
            </a:r>
            <a:r>
              <a:rPr lang="ru-RU" sz="2000" i="1">
                <a:latin typeface="Times New Roman" pitchFamily="18" charset="0"/>
              </a:rPr>
              <a:t> </a:t>
            </a:r>
          </a:p>
        </p:txBody>
      </p:sp>
      <p:sp>
        <p:nvSpPr>
          <p:cNvPr id="11271" name="WordArt 9"/>
          <p:cNvSpPr>
            <a:spLocks noChangeArrowheads="1" noChangeShapeType="1" noTextEdit="1"/>
          </p:cNvSpPr>
          <p:nvPr/>
        </p:nvSpPr>
        <p:spPr bwMode="auto">
          <a:xfrm>
            <a:off x="2185988" y="333375"/>
            <a:ext cx="4886325" cy="688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"/>
                <a:cs typeface="Arial"/>
              </a:rPr>
              <a:t>Електрика   лікує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403350" y="344488"/>
            <a:ext cx="72723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>
                <a:solidFill>
                  <a:srgbClr val="008000"/>
                </a:solidFill>
                <a:latin typeface="Times New Roman" pitchFamily="18" charset="0"/>
              </a:rPr>
              <a:t>У  20-х роках ХХ ст. в науковому світі існував  план аероіонізації країни, який належав вченому-біофізику Олександру Леонідовичу Чижевському.</a:t>
            </a:r>
            <a:r>
              <a:rPr lang="ru-RU" sz="200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uk-UA" sz="2000">
                <a:solidFill>
                  <a:srgbClr val="008000"/>
                </a:solidFill>
                <a:latin typeface="Times New Roman" pitchFamily="18" charset="0"/>
              </a:rPr>
              <a:t>Вчений відкрив позитивну дію на організм людини негативних йонів повітря.</a:t>
            </a:r>
            <a:endParaRPr lang="ru-RU" sz="2000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771775" y="1701800"/>
            <a:ext cx="57245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>
                <a:solidFill>
                  <a:srgbClr val="FF0000"/>
                </a:solidFill>
              </a:rPr>
              <a:t>Чижевський сконструював джерело негативних аеронів, яке дістало назву «люстра Чижевського».</a:t>
            </a:r>
            <a:r>
              <a:rPr lang="ru-RU" sz="200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2292" name="Picture 5" descr="lus_chi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6238" y="1844675"/>
            <a:ext cx="163036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4643438" y="4981575"/>
            <a:ext cx="43211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000">
                <a:solidFill>
                  <a:srgbClr val="0000CC"/>
                </a:solidFill>
                <a:latin typeface="Times New Roman" pitchFamily="18" charset="0"/>
              </a:rPr>
              <a:t>Існує багато іонізаторів, які не тільки очищують повітря від домішок, а й стежать за концентрацією цілющих легких йонів.</a:t>
            </a:r>
            <a:r>
              <a:rPr lang="ru-RU" sz="2000">
                <a:solidFill>
                  <a:srgbClr val="0000CC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12294" name="Picture 7" descr="чижеський"/>
          <p:cNvPicPr>
            <a:picLocks noChangeAspect="1" noChangeArrowheads="1"/>
          </p:cNvPicPr>
          <p:nvPr/>
        </p:nvPicPr>
        <p:blipFill>
          <a:blip r:embed="rId3"/>
          <a:srcRect b="7465"/>
          <a:stretch>
            <a:fillRect/>
          </a:stretch>
        </p:blipFill>
        <p:spPr bwMode="auto">
          <a:xfrm>
            <a:off x="5580063" y="2698750"/>
            <a:ext cx="3024187" cy="2098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5" name="Picture 8" descr="ionizat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4149725"/>
            <a:ext cx="3236912" cy="222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1189038" y="1270000"/>
            <a:ext cx="77406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>
                <a:solidFill>
                  <a:srgbClr val="663300"/>
                </a:solidFill>
                <a:latin typeface="Century Gothic" pitchFamily="34" charset="0"/>
              </a:rPr>
              <a:t>Так у текстильній промисловості електризація ниток призводить до їх взаємного відштовхування, розщеплення, протягування до поверхні роликів і веретен.</a:t>
            </a:r>
            <a:r>
              <a:rPr lang="ru-RU" sz="2000">
                <a:solidFill>
                  <a:srgbClr val="663300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3214688" y="2357438"/>
            <a:ext cx="52149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>
                <a:solidFill>
                  <a:srgbClr val="0000CC"/>
                </a:solidFill>
                <a:latin typeface="Century Gothic" pitchFamily="34" charset="0"/>
              </a:rPr>
              <a:t>У сухому повітрі значно електризуються аркуші паперу на поліграфічних комбінатах. Це може привести до браку.</a:t>
            </a:r>
            <a:r>
              <a:rPr lang="ru-RU" sz="2000">
                <a:solidFill>
                  <a:srgbClr val="0000CC"/>
                </a:solidFill>
                <a:latin typeface="Century Gothic" pitchFamily="34" charset="0"/>
              </a:rPr>
              <a:t> </a:t>
            </a:r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903288" y="4286250"/>
            <a:ext cx="5383212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>
                <a:solidFill>
                  <a:srgbClr val="FF0000"/>
                </a:solidFill>
              </a:rPr>
              <a:t>Якщо автомобіль рухається асфальтованою дорогою, то гумові покришки коліс електризуються. Через металевий ланцюг заряд передається землі. З цією метою на легкових автомобілях прикріплюють смужку провідної гуми.</a:t>
            </a:r>
            <a:r>
              <a:rPr lang="ru-RU" sz="20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3317" name="WordArt 7"/>
          <p:cNvSpPr>
            <a:spLocks noChangeArrowheads="1" noChangeShapeType="1" noTextEdit="1"/>
          </p:cNvSpPr>
          <p:nvPr/>
        </p:nvSpPr>
        <p:spPr bwMode="auto">
          <a:xfrm>
            <a:off x="1403350" y="260350"/>
            <a:ext cx="7200900" cy="998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Електричні проблеми</a:t>
            </a:r>
          </a:p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технічного прогресу </a:t>
            </a:r>
          </a:p>
        </p:txBody>
      </p:sp>
      <p:sp>
        <p:nvSpPr>
          <p:cNvPr id="13318" name="AutoShape 2" descr="data:image/jpeg;base64,/9j/4AAQSkZJRgABAQAAAQABAAD/2wCEAAkGBxISEhQUEhQUFBQVFBUWFxcUFRQXFBcUFxQXFxQUFRQYHSggGBolHBQWITEhJSkrLi4uFx8zODMsNygtLisBCgoKDg0OGhAQGywcHx8sKywsLCwsLC4sLCwsKywvNCwsLCwsLCwsLCwuLCwvLCwsLCwsLCwsLCwsLCwsLCssLP/AABEIAPwAyAMBIgACEQEDEQH/xAAcAAAABwEBAAAAAAAAAAAAAAAAAQIDBAUGBwj/xABMEAACAQIEAgYFBwgIBAcBAAABAhEAAwQSITEFQQYTIlFhkTJxgaGxByNCUmLB0VNygpKTsuHwFBUWM3OiwuIkg9LxNENUY4TT8kT/xAAYAQEBAQEBAAAAAAAAAAAAAAAAAQIDBP/EACURAQEAAgICAgEEAwAAAAAAAAABAhEhMQMSQVETBCJCYXGBof/aAAwDAQACEQMRAD8A5NdvhuZ9o/jS8RjipiPoqd/CpOK4BfTtLF1Ne0kHlzH/AHqrxm6/mwfWGI/CtMriziVygtmBInSDToxtvvufqj8arbV3s25MaER3699NYpmWIJg+repeMtVqThdHH2xyueQ/6qkWuJWhqOs8l+E1lusZuZIo0uHv2reOG2Lk9C/Jz0tUhcPcaQf7tiRp9g+HdW541w1cTZa03PY9zcjXlPAYxl2Yj1V6C+TXpf8A0u0LV4/PoNCf/MUc/wA4DepfHYkynVc3x2A6q6VdXlSQRmG+lbTHdBrIwhv2na5FsOBtI0nWTECfKp3yk9Hesy4hJBEC4AT+i2nl5VV4DE3EsdWLl4KAREtEHce8108f6e5zcsc8vLMMvWxhnVfybftP4U3mX8kx/wCaPwpvjfC2BORrgHrY/Gs1iUvL9Nz+k1XL9Jlj8xcfPjfhqc6fkW/bf7aLrkmOob9v/srFNdufXf8AWak9fc+u/m1cvwX7dPyRuRcX/wBOx/53+2ldcnPDt+2/21hlu3Pr3P1mqVZt3j9O5+s1WeC35S+SNgbyfkG/an/pqdwHBf0q8LdrDsSd/nYAH1iculZjA8OYxmdz+m341vOjNtbOqswYiCRcYT4HWu0/R3W/aOd88+q0HSDo7w7A2M2IY5yOyqGWdtoUHlqNTXK8Vxa0DHUif8UmO76MVoel1sX2lizEaAs5JA8CTpWPxPARbM3nZefVpBusPgg13b2A1c/08xx3bKzj5bldSaPPxEMDltZef97mmGAiI03ppb5dWKqJUAntEgSwUAbSZIqTwro9fxUi1a6u2wgCSxOs5iT2mOm59gFdS6KfJatkZrpIJidZJG4ETC7V57jI772wfR/o7dvkfNGT9olj4xGldM4D8nSIAbuh5qskn1mrrFcZwmBTLaUMRyX/AFOf41yvpX0+xOKPVo2RCDmS3oDroC25276zv6NOmcU6WcP4eptoQzj/AMu1qZ+2+w9uvhQrgNxWjXyoVFVlnFX7BkFk8/8AsasTxOziNMRbDH66dlxUW1xO6BDMHH2gv3UlsbYb07UHvQkGi2J68EtugFm6tzKTAbsvr8aYxGAdNHQr69vPaoyYW0x7F3LHK4vwirXCX8RZPphkg/SVkOm5EaRpUym+SXSquYMbn7qk4bErMZPcPfpSna2zEhF1PIKNeeg21qr4YoGIAgHV9P0WNXGFvLV2jb00/wA/+2rXhuOFp1dCVZTIIbUHyrOW2SRKLGvd4juqUt219RPIfhWR2az8oGDuWst/MCyw6gAqeRgz7a5vcuYfOQt26RJg5Le3LdpqnXEW/qL5f7atuj3DjiruS0iZgpbYTA3iRruKbpyb/p1gbNdPstj76B4tbG2b2lBRcTwpw91rVy2oZTB0HsIIHqqKt9R9FfL+FS/2qX/Xyj/9fgKC9IF121+2fwqM2KX6q+X8Kb/pC9y+R/Cs7gnf2iT+Wak3ekNoiDMfnfwqE2JHcPKmXxi9w8qonnpBh+Zuexl/Cp2B41h0AcPfXMGBgo+hzKRl3J0PmKqeF4C7iWC2bbMT3LSulHBbuEdEuwrMpgSJMGTAGsdvc1rVCDx22pPVrdU8mOVrm2na2X9EA+Jo+GhLkG8TZtAgwYNx9czBUWWnTdo3qkQhSSDrO/PaJFJwjXC7FeY1JNXleJ27Xg+mOFw1uVsm3JgNcdQxGupVRoNNhWa6R/KW9zs2QSD3yF9ijU+2svheBZypuuT6vzSd6u7eCtWwMigeO59ZNOGeWYxLYvEtL5oPf2V8hTWFweUWu9rRY/pPp7hWp4jxOyk5rizG0gnTwFZF+MquXKhcrbRNdBIAmm10lf0WhUC5xvEN6KZR9kf6jNCqyjYnAvb/AL1GSeZVgD6mnX2Uy2FGcSI7JIjYwkj1cqcwfEr9nRSVB3UspU+tCYPlUxiHuWmhVzK+i+jMONAJgaVVnaqSz22gkAEfuqRU/BHtm0WIVlIB3hhroPtEKtM4XVjtqLbSPG3y9oqWgAurIlZ1iQdtCCNoJBnwrWc/btPFq56qjTEmZAOoBjXXSafwa/8AFAfbf4N+Nap+F47FJldxcGmrNaDyPtxm99ZzDpGPUH8sAfbIPxqTovYNi2gdlufx9VJGMf6rfz7KK+pAEF9j395qL1lyd28zWZFWAxpG4YeypvDeOvYuLctl1dSCp/nceFUIFw82PtNP2eE3m2FNDs/HuHJjcG+LRkbEgC+yW4BNt0UshAOpWDqe41yRuLAfW8/41q+hfCL1kX86n5y2gWJEw5kZv0qn4vBYdIB4fZABOmUHtGNTr9mpwttvLEYXH9a4RQSxmAT3CT7hUi5edpAVRkGsEDaOfsNaTC4lFLImHtW88BmW2o0QdkZtxtyqrwnDLme583nBmBEhhJMb8wKcG1fwjD38U2Sxae4Zg5RoPzjsvtrVYbh+AwQzY6+L90f/AM2GIcg91y4OyPOtFhuC4g4QJnwnUEsxthjr2j6YVe0dOdUA4UvaAw+HOUkdlVjXXTTxq7iGcV8oeIuDqsGi4S2SFAtRnIO2a6de/aN6g4LBtiUFsqvXl2PWliWPMhnO4gc6PEXxbIXqUtgsozBUgR9IkbAA1I6KOiYkm7cRbYzEMSIYkEAE+3ups0qbPD0El2Uanc68uVOYNSbhXD2nvkgaJptO88ta1GF4ph8mY8Nw6rlkhrKaxz9Q2/SFWXCuJ2TeVEwtiwc3pW0CkxJy6bjSaztWHu8Sv6jqzbiQMpUsDsZzTVHxHE3izBmuNA5sDr2eQEcxW6bgN5iT1Z1YnWOZn76psVwmHvKR2wNvGbQ+FWFZvC4diqsx3DGBHJstPYBZZqumwYWyumoQe+4x++oXC8NqaUh829KFWS4LSjqDCOgiBrqO/fWrXh9sjqBBkGPNmH+uovzczpP+Jz86mK6RbggkPPpFj6S7zW2Z2jYJCCo59Xb9zuKtWtSj8pSZEg6EH7qr7Sxcju6z/LfMfGr7h5GYSNMp3M6EGZHsrp/COf8AJQXAyjV3H6VM2VP9MUgEhblpid4EKSSfVNTukb2iSFWVUAnIVCkkCAY191U+Mu3Lh2OSF0XbYTPfG2vdXOOmltxLh4t5FzMXynMusrrKgnnKkH8d6r7toD6wPjNb/pFhJvTA1t2SNBzsoJ91VFzCDuHkKxKt7ZjD4a6wlZOschr3CW8R50+cHihsGH6VsfFqubiokE6C0c+w3Yae/L5VLwXDLTYgq1tWXKDBzCXMakgg7k09jR/hl2+mBui4TmVLrLLKw+iw2MEad9Zdek+ILAAWSZEAWEmSdAB64roOFw6IXtlFygMChkrlEDLvJFT+A4fDXLttertZhc0UKmkFoCiMw2B9lPaRWG4XxG7cW41xLWZHhvmkEEnZvGZqaL9zsgIkt6MW07Wsaaa611pOB2RmjC2hmgtB0Yzu2mp3ozwu0q5jh0DKSLYQFz4RtlMk1dVj2cVxPEsXLC3bVlXLJFlG1YwBAE7wKd4TicZiEZlfDIqGDnsr3SdAviN67EvCkWcuHQSdxaA21H09az/SNLdp1Ay22KDsDKuaSyk5d/LuqZcctS7YF+IXkFwP1DMmSGWxbynNqSOz3EeVXmMxTpcwy5bUtbtEzZtEyzaxK6b0LuGtODmtrLxn31I0B37gKScYHYyoz2mRAxk9nRpiYgTG3KsZZ6m9OmOG61PFmZcJ1oCZ1TSbaEdrcQREabVX2uIOWtg5JJJMWkGnVnYhRGpqZ0je4uAZWCRkgEMSfRMSCNaoOHNN4N9k8tOQ0rXcYdCW2I/nurmnHrgXG3p0Bnf/ABLf8a6Q2PsnQOJ7j2T5NFcz6SMGxd4oZGXcf4xH+mmN3SzRvEoMjCZhbYnv0mah8It/d+NT+IIVRv8AlzPfkpjgi/d8BVtFoLdCn2WhU2MHicFbQElxI5KN/adKhWy2jaBY5b8tyPgKv/7KhB2lgafOYm6LS66aIsufbFRFuYK2SjXbuJJnsWl6qyIB0zvLH2V0z83j6x5/wzj48vnhCxJi/qT6V4bzuUaB+tWjwnCbrjVGVIILPlRYIPNj41F/tEy3WFmzZtc5Czcb5lW7Vw68uUbVRv0sxDsCUtsx2nrmPvuVMcvJljrWmrjjMt9rHGYazhyw9NWQgtbLN3jSQO/3U3irOVF0AzWjtpyPKnsZgWvsGnJsWA2KlVOg7pDDSal2+GNfKMWGQAqMq6xJBiZjmK4zPXdb9b/pr+I2MTcsWbgtM6LZt6qojNlAOo17qp+ohZuh0MgAZddZ747qfxWLxFpL1y3eu2Oo/o9pFDuAynMi9kmGJ1kwfRHdUe90hxFy2BfuByvoyqSAYzZjHaOi+VSzLKftXiXlDxXDEvhghu6smYAWQQFzROdxpr7qvBwktdzpnzQBAKMNAoXZpGxqnezew6lliT6UXEa4JJYFrYMic3dTlv5QcSi5ItZYg5bYVo2PaWCJ1E7iav48vip7T6XeLy9dcOst3RGoB0/nnUfBcKXPny3BcL6N6JlmIGqnT11msX0tuGMpMjvZ3HsDExoKo7nSHEFswu3JmRDHSNiBtXT0tY3HXW4BfHLFH/5De/NdpR6P3eYxH7dv/srIcF+VnEqyjEqt23PaZFi7HeonKTPeBXTODdIbGLti5ZcMDuugdT3Ou6mnonso7XRi+49DEe3Ea6eq7QxXQy8xDdVdzAiD1qE76+k+1bvh2K5Hvq00p6LOXKm6I4gDW3c8Tns+OvpVDPRC9Lnq7skyO3Y8NtfCupX2JBY7Daq1L81fSU9tM5xDo9cuYfqsrEEAaOkgaj6WndUbCdFLysIU9kbm5bjl4VsOspdm/vT00nsitgbxGotH1yayPE+g925cu3FVQWCBQrgJAJOgiV9I1uheoPiKvoezmPHuE3EVla0zEwewZ2EbgGPVTOB4TcVezhyv6xJHInL+FdSuYrxqqxnD7F05mU5hoCDt6lMr7q5/h/v/ALWvyMBeZ/qzG8ETPqOtCtFxDo5fYHq8Y8fVuqCB6mG3sFCrj47JpbnLenFrXFbjkm5NwsVhifRjuFQyPnyQNrjgjludakWYCroC2k92pnlz1pV2xluMxIHbJjmQY8ue9XDP6iZ46Sl1vW9u0qzvGtlh3+FV/BLEupmACNeZPKB5Vf4ThzXDbuwEtKqTcuGE0zLlXTtNJiB31YX71rCE28KsMI+cuFWuajTqxsnr38a3jlxpnLsuxwu8LoLsttnUR1hkhlSWzLMj6Xrqffxlux2C8ZAMzFtBI0iORPfVZhbCu+VmfM2WGInUkqzE5pmAp9tDpDw8dawkQ9u2snTtW3ykn2RXlu/bnp36nXKb0h6QWLllVtMrnMMzSTAScg1G/bb2VkrXFGDNEFsvZnWD3+uovF2VGCW9gonxJEk/CqwXO0Drvyr0448OFu6ubWOP05n6w39tM8QWALimQ8z3gj7oqNg3BJzEH8fbUniF6LZHZBJERrpqSJ8qz1XS847V/Wmrbg/DrLS2Ju9WsaKolz7dgKseDdFXe0tx0vdvtLlUxk5GYO+tTf7JA6ZL8HQ9k+36NXLKdOcjT4/5LrBX5k30bkWZLikb+jCx7DVbwjoNjcPiA6s+VRIa2QjsdipUsQB56V2lLAgRqAAB6uR91F1NavRjxdsnhMdjwTOHJAjU5E/11pMBjbroOsQ2zMZSwbT1ipPVUYSsyaazy9vjSTxG+MkAb1V4a3Uu8Jo7FqtsGGt0i2Km3LdMImtDQ1t01cSrJLelN3LVNmlU4qOy1a3LVR3s1UVrzQqW9mhRHnbC2rmJ7CIWYENoFGUCQMxGijxJqyvjC2GLXIxF7fq5+ZTQRnO7nnG2vOmeIcYYp1doCzaiciaEnvYzJPrqpxqGezEZV9yAfdXPX06bWWO4i957TOxOqwsQgi5HZQGBpFNqTB7+1y7p/CobPItn8/v5Mp++rXA8Ma6x9FFLEZ30G8HKN27tK1LJOU9Ms8tYzaXhsSOtswdS3siZ39a1Y8ezXc1q0rsZcN2ZY6hgABqBOu3KtDwjoph3uKjXM9y19BTsZBlyAe7wrXJwdEJChRJkwILHvMDX21xrptya38nWLxLFi1u0MqAZyzMSEAOijTUVRdLuibcPKK963dd5JVAwKD6JYnv7q7txfG28HZa8+oAhE5u/JR8T4A1xnj/GMLird5i125iHVbgd7KBVKnMwVutJEgROXYRXTG1zsY2jYxTlrC3GErbdh3qjMPHUCjOAvfkrv7N/wraN7wnh+JFpZUjsiPnE2jTTNUlsHegyP86/jWb4X1mUZkcHxRh8RVxbnuPlXC9tx3rhAmxaP/tr8I+6pBWonR1gcNaggjIBoZ1jUVY5a6oj5aGWnStJIohorT1haSRT9qgRcSmba61LuEUxagGhUkLSGWl9aveKSbi948xRTL26julS2uL3jzFMuy9486qIj26FOuy9486FVHlS8+eJ00O2nkKkdQXdIEnqweWwJBJq24hwa3ZyrnAL5jLbLEaAATEH11pujPROVBuz1X0VIhrgGxuaejzy86xfJMuYsxs4qs6GdELmKCvcGWypYjkLg20PJZG/lW4wfRZsx617dxFuE28ilStr6jNoMuxgA6yZMxVrcxFqwsuwQRpJA90/CqHiPTZRIsqW+02i/iR5Vyy/dNV08edwvtjxWowVqzhwVtKozGSRmJOs9t2MtuamowMkmAN52A755CuU3Ok2KJJFzLP1VX7wTUbHcexT22VrzlTuJABHcY9Qppm1o+PW34iVeLgsFmTDFbllQ8gq5IuMCXJUwByArLn5PMWl2LCiAhjrbloNmgzIXsxPrrLpx+9a7AYwjEqNDBkmROxn41Z/1nimtC/1gyszLGY5wVIEkZYA13munM6OK0/CUGFsWrFxxntghsplZZ2bfnowq0biVg/SHlXOk49eZdWaD6qJOJPyLVnTW431zE2D9L3fwqO96x3+6sZ/WN3vbzpJ4jc7z501Tcegfk6uKcEMuwuXPjP31pS1YX5Hb5fh8tv19z4LW4rcYEWpBajNJNUEWpBNGaSaJsktSCaU1INAJpBJpRpJomiDSTSqIiro0RFClRQqjlDnCo6XL56x7clLawQCebcp0GhpOO6W3m0tBbQ7/Sf9Y6DyrMWrwLFYIK9+xkkaeVKa5Gx9YGs1ww8cwx1HTLK27Sb19nMuzMe9iSfM0ie+mpJ8PeaUqd+vrrTI+snYT8KTcUxqfYNqcorm3899Bj+ILFw1b4O7/wAIB3XAfNxVZxYfOVMwR/4dvBl/fWt/CJuGRLxm4DMAdhio020qzs8EsHlc/aH8KosBdhvCtRw471zytahocDs/Vb9o9LHBbH1T7Xf8anx/OtLVazurp0b5L7Kpg2VRAF5uZO6rOprXGsr8nH/hn/xW/dStSTXWdMiNINKJpBNUJNFNHNJNGSKI0ZoqAiaSaOiNWBMUVKoRVCaFKiioPOtwTdXxRpjwZd/M1JyxUe4Ia3+mPMA/dUmudaKFHSQaOagVNEx0opoMdDQZTihl6mcL/uLvgVPvFaTBdGLTgNdKaiYLwdfbWp4X0f4YiFW6vtRm7bax6jV9oacmTEENpG9TLXHLqnQL5fxrr2H4FwMatbtT3hmmf1qYxHBeC/RtWvbm/Gp74/Rqua2+P4ggR1cmdx/Gnzx7EAEnq50gBfPnW6/qzhI2tWf81JOE4Z+TteTVj2x+l1W/+T6yBgbLgkm8i3WmIDMoBCgDQaeNaI1nOg+KttZZLRGS2QqqNlBBMAVo66zpBTSJozSTVQRpBoyaKiCNJo6I0CTRUZoqQCjoCjrQFCjIoUHnHEb2z3P8VYVIFRcbooP20/eAPxqQDXOrC5o6QDRzUUuaI0maOaCyw+qqfAfCnAKj4R+wvqp0P6/OsLDhoqTProjRdAaImipJqDo/yUn5vEfn2/3Wrck1gfkpbs4n8618H/Ct5XbHpmiNFNHNJNVkRpBpRNJoCNFNCaI0BUKFCkBijohR1oKoUmaOg83Y0nq2nlBGvcQdPLfvqQDTOJWUcd6tt6joPAbUu00qD3gVzaLmjmkA0qaaAmrLh/B7t2COyp2Jkk/mqNTVfhsudc/o5hm9U610tLZtn87YjbL9EDwip0M2nRm+iEQSV2gDUd5GaR76zfEcTestDqsGYIJjTwjQ+FdYu4wBfojSZze41z7p7xFHQIoBYtmJgfRH3yKSbW8M7gONtcfJCJ4kmKRjeNXbZAy22mSMpY6TGo5VVYbFQoWDq06DlrpV/wAPx6oNbWb1z+NWyQnKs/tFe/Jj/NQ/r+99T/K1Xx4xbj/w48v41GfihO1hfI1Nz6NV0z5GmL4W7daQz3ApXYAJOUjSdc5roFYD5JMcXtXlKhMrgwBG4ifdW+mtycM0CaSaE0RNEA0k0DRUBGimjmkmgAo6TShSAxR0mjmtA6FFNCg4X/ZzFZSxtFVyyZKjSJAidIHvNUnDzNtD9kfCuhdM+KQosqdW1f8ANkae2uecN9ADuLDyYiuW9tHzRTSnWkGqBVvwfpNicMMqPmQbJdUOo8BOoHhNVFCguekfSy5fZewqq73FULAyAQRMekYO9Z3FWzB9u++x3NPP6IP1b0frW1I/dNPYq3p/PcaDMYW+ymVOUjmKnjilw7vPrqrIFGgFasTazPE7n16T/Wb/AFzURLQ8KlW8KvhUsi7rq/yJXi4xJJn0B/PnXUa5d8iqBRiAI3X7q6fNVkZNFQoiaAGkmjNJJoCJoqFCgFKFJo5qwHQoUKoFCimhQef+LcQL3ZO7NJ8ByFV+FMFx3XG95n76Zuk55O+b76OYuXR9oHzUVz00sg00l1pi3cqQrVA1FCKdC0eSmxX4i7lS93g2WHmwP71QrnGWaBHvqXjh/ejvtT+qwNUNvcVuSIModzRJFTEUnYA+qfwqx4dlTN1gHaEKOc67d1T2NKu1cUb/AAqxtYu0N58jUC45YyQBpyiJHqFLf0fURr7DVV1z5HL6Mb+SY0mRHdXTZrkvyHnW/wCz4D8K6xNGR0JpNETQHRGhNFQChQoUAoUKFIDoUVCtAUKBoUHmrFxmaNpNHiD843iin4ilcRHbaecH2ECKTi1gLcJAXKFPr1Irm0NWp+1dqvS+CYBBp1Hqm1taaRUkpoPGq/DvpVjh7yM0Bgco1g1kVONszd0Ejq2B9oP31T8Twy22UKInxEcvaDrzrSYnGoitI1ueifV4VlMY83GPqHkAK1ilPXVaNCsD7XPnypFtYWJWZnfXaN4qOWopPjV0JrITqSvv29goXHXIRMtKnY7ANOseIqIS1Es91XSOr/Ia3axH6Pwrrk1x/wCQ8nrL4iNF+Brr9QAmioGimgOhRTQmgOhRTQmgOhNFNCkAoURoTWgJo6TQobedeLDtyfpKD7JgClK69QcwBA7UHeRIWPaaPjerA8zmHkRFQbzfNKORfWefMVzaVdhoYVMz1FZdZ+1+NOVqspZvgrl7xFR8ATaYtP0SojnIjWm5p7BLLgHuP7pouyOI4wuFH1ag3Dqaun4bbjn50zcwCTz27zViKmaOpxwqd3vNJ6lRy95/GqIkUYB/k1YW7SfVHm3406ttB9Bf8341BufkUJF69PMLznk9diJri/yXYgjHIggK63MwA3y22jWuzVAc0JoqFABRzRUKA5oTRUKAyaKhQqwCimgaKqgUKI0KD//Z"/>
          <p:cNvSpPr>
            <a:spLocks noChangeAspect="1" noChangeArrowheads="1"/>
          </p:cNvSpPr>
          <p:nvPr/>
        </p:nvSpPr>
        <p:spPr bwMode="auto">
          <a:xfrm>
            <a:off x="155575" y="-1722438"/>
            <a:ext cx="2857500" cy="359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3319" name="Picture 4" descr="http://www.compuart.ru/Archive/CA/2006/1/12/CORP_paper_check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2286000"/>
            <a:ext cx="1574800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6" descr="http://car.jacrein-club.ru/uploads/posts/2013-04-12/pelektrichestvo_davno_i_prochno_voshlo_v_nashu_zhizn_odnazhdi_stav_nashim_samim_luchshim_i_nezamenim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4360863"/>
            <a:ext cx="2790825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1331913" y="1325563"/>
            <a:ext cx="36718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000">
                <a:solidFill>
                  <a:srgbClr val="660066"/>
                </a:solidFill>
              </a:rPr>
              <a:t>Димарі заводів, теплових електростанцій викидають багато диму, який забруднює і отруює повітря.</a:t>
            </a:r>
            <a:r>
              <a:rPr lang="ru-RU" sz="2000">
                <a:solidFill>
                  <a:srgbClr val="660066"/>
                </a:solidFill>
              </a:rPr>
              <a:t> </a:t>
            </a:r>
          </a:p>
        </p:txBody>
      </p:sp>
      <p:pic>
        <p:nvPicPr>
          <p:cNvPr id="14339" name="Picture 6" descr="елетрофільтр"/>
          <p:cNvPicPr>
            <a:picLocks noChangeAspect="1" noChangeArrowheads="1"/>
          </p:cNvPicPr>
          <p:nvPr/>
        </p:nvPicPr>
        <p:blipFill>
          <a:blip r:embed="rId2"/>
          <a:srcRect t="3976"/>
          <a:stretch>
            <a:fillRect/>
          </a:stretch>
        </p:blipFill>
        <p:spPr bwMode="auto">
          <a:xfrm>
            <a:off x="5148263" y="1125538"/>
            <a:ext cx="3529012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5219700" y="3644900"/>
            <a:ext cx="29527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000">
                <a:solidFill>
                  <a:srgbClr val="003300"/>
                </a:solidFill>
              </a:rPr>
              <a:t>Для очищення повітря встановлюють різні димовловлювачі – електрофільтри. </a:t>
            </a:r>
          </a:p>
        </p:txBody>
      </p:sp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5222875" y="5157788"/>
            <a:ext cx="37417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000">
                <a:solidFill>
                  <a:srgbClr val="663300"/>
                </a:solidFill>
              </a:rPr>
              <a:t>За добу з електрофільтра середніх розмірів збирають кілька тон уловленого пилу і сажі.</a:t>
            </a:r>
            <a:r>
              <a:rPr lang="ru-RU" sz="2000">
                <a:solidFill>
                  <a:srgbClr val="663300"/>
                </a:solidFill>
              </a:rPr>
              <a:t> </a:t>
            </a:r>
          </a:p>
        </p:txBody>
      </p:sp>
      <p:sp>
        <p:nvSpPr>
          <p:cNvPr id="14342" name="WordArt 8"/>
          <p:cNvSpPr>
            <a:spLocks noChangeArrowheads="1" noChangeShapeType="1" noTextEdit="1"/>
          </p:cNvSpPr>
          <p:nvPr/>
        </p:nvSpPr>
        <p:spPr bwMode="auto">
          <a:xfrm>
            <a:off x="2266950" y="315913"/>
            <a:ext cx="5545138" cy="73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9525">
                  <a:solidFill>
                    <a:srgbClr val="00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Електрофільтри</a:t>
            </a:r>
          </a:p>
        </p:txBody>
      </p:sp>
      <p:pic>
        <p:nvPicPr>
          <p:cNvPr id="14343" name="Picture 2" descr="http://fismat.ru/oshistka/ris/image0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3971925"/>
            <a:ext cx="36957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116013" y="1725613"/>
            <a:ext cx="4392612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uk-UA" sz="2000" i="1">
                <a:solidFill>
                  <a:srgbClr val="FF0000"/>
                </a:solidFill>
                <a:latin typeface="Times New Roman" pitchFamily="18" charset="0"/>
              </a:rPr>
              <a:t>З електризацією ми зустрічаємося і в побуті. Розряди виникають, коли людина знімає синтетичний одяг, ходить по полімерних покриттях підлоги чи по синтетичних килимах.</a:t>
            </a:r>
            <a:r>
              <a:rPr lang="ru-RU" sz="2000" i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15364" name="Picture 4" descr="електризацыя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1665288"/>
            <a:ext cx="3239449" cy="24066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403350" y="5060950"/>
            <a:ext cx="40322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uk-UA" sz="2000">
                <a:solidFill>
                  <a:srgbClr val="0000CC"/>
                </a:solidFill>
                <a:latin typeface="Century Gothic" pitchFamily="34" charset="0"/>
              </a:rPr>
              <a:t>У домашніх умовах усунути електричні заряди можна, якщо підвищити відносну вологість повітря до 60-70%.</a:t>
            </a:r>
            <a:r>
              <a:rPr lang="ru-RU" sz="2000">
                <a:solidFill>
                  <a:srgbClr val="0000CC"/>
                </a:solidFill>
                <a:latin typeface="Century Gothic" pitchFamily="34" charset="0"/>
              </a:rPr>
              <a:t> </a:t>
            </a:r>
          </a:p>
        </p:txBody>
      </p:sp>
      <p:pic>
        <p:nvPicPr>
          <p:cNvPr id="15366" name="Picture 6" descr="електризацыя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6950" y="3466024"/>
            <a:ext cx="2233612" cy="1677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7" descr="електризація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4286256"/>
            <a:ext cx="3378837" cy="22383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WordArt 9"/>
          <p:cNvSpPr>
            <a:spLocks noChangeArrowheads="1" noChangeShapeType="1" noTextEdit="1"/>
          </p:cNvSpPr>
          <p:nvPr/>
        </p:nvSpPr>
        <p:spPr bwMode="auto">
          <a:xfrm>
            <a:off x="2179638" y="188913"/>
            <a:ext cx="5848350" cy="15478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Електризація</a:t>
            </a:r>
          </a:p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 побуті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619250" y="214313"/>
            <a:ext cx="6596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uk-UA" sz="3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Електричне поле  діє на всі живі істоти, які існують на Землі.</a:t>
            </a: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285875" y="1312863"/>
            <a:ext cx="7643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i="1">
                <a:latin typeface="Times New Roman" pitchFamily="18" charset="0"/>
              </a:rPr>
              <a:t>Дослідження англійських учених довели, що збільшення концентрації йонів в атмосфері призводить до загибелі ґрунтових бактерій, викликає прискорений розвиток рослин і комах, супроводжується змінами фізіології і поведінки тварин і людей. </a:t>
            </a:r>
          </a:p>
        </p:txBody>
      </p:sp>
      <p:pic>
        <p:nvPicPr>
          <p:cNvPr id="16388" name="Picture 4" descr="1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2816225"/>
            <a:ext cx="4537075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285875" y="4987925"/>
            <a:ext cx="76438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i="1">
                <a:latin typeface="Times New Roman" pitchFamily="18" charset="0"/>
                <a:cs typeface="Times New Roman" pitchFamily="18" charset="0"/>
              </a:rPr>
              <a:t>Для забезпечення нормальних умов життя необхідно підтримувати оптимальну кількість йонів в атмосферному повітрі, а використання штучно створених електричних полів дасть можливість різко підвищити продуктивність сільськогосподарських культур.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"/>
          <p:cNvSpPr>
            <a:spLocks noChangeArrowheads="1" noChangeShapeType="1" noTextEdit="1"/>
          </p:cNvSpPr>
          <p:nvPr/>
        </p:nvSpPr>
        <p:spPr bwMode="auto">
          <a:xfrm>
            <a:off x="1619250" y="1052513"/>
            <a:ext cx="6697663" cy="381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Дякуємо</a:t>
            </a:r>
          </a:p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за</a:t>
            </a:r>
          </a:p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Arial"/>
                <a:cs typeface="Arial"/>
              </a:rPr>
              <a:t>увагу!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331913" y="428625"/>
            <a:ext cx="74168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160463" indent="-1114425"/>
            <a:r>
              <a:rPr lang="uk-UA" sz="3200">
                <a:solidFill>
                  <a:srgbClr val="FF0000"/>
                </a:solidFill>
                <a:latin typeface="Times New Roman" pitchFamily="18" charset="0"/>
              </a:rPr>
              <a:t>Мета:</a:t>
            </a:r>
            <a:r>
              <a:rPr lang="uk-UA" sz="3200">
                <a:latin typeface="Times New Roman" pitchFamily="18" charset="0"/>
              </a:rPr>
              <a:t> </a:t>
            </a:r>
            <a:r>
              <a:rPr lang="uk-UA" sz="3200">
                <a:solidFill>
                  <a:srgbClr val="0000CC"/>
                </a:solidFill>
                <a:latin typeface="Times New Roman" pitchFamily="18" charset="0"/>
              </a:rPr>
              <a:t>розглянути деякі прояви електризації в побуті, що впливають на самопочуття людей, значення електричного поля та електричних зарядів у житті людини.</a:t>
            </a:r>
            <a:r>
              <a:rPr lang="ru-RU" sz="3200">
                <a:solidFill>
                  <a:srgbClr val="0000CC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15362" name="Picture 2" descr="&amp;Kcy;&amp;acy;&amp;rcy;&amp;tcy;&amp;icy;&amp;ncy;&amp;kcy;&amp;icy; &amp;pcy;&amp;ocy; &amp;zcy;&amp;acy;&amp;pcy;&amp;rcy;&amp;ocy;&amp;scy;&amp;ucy; &amp;iecy;&amp;lcy;&amp;iecy;&amp;kcy;&amp;tcy;&amp;rcy;&amp;icy;&amp;chcy;&amp;ncy;&amp;iecy; &amp;pcy;&amp;ocy;&amp;lcy;&amp;iecy;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500438"/>
            <a:ext cx="4500594" cy="300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368425" y="671513"/>
            <a:ext cx="756126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tabLst>
                <a:tab pos="768350" algn="l"/>
              </a:tabLst>
            </a:pPr>
            <a:r>
              <a:rPr lang="uk-UA" sz="2400" b="1" i="1">
                <a:solidFill>
                  <a:srgbClr val="FF0000"/>
                </a:solidFill>
                <a:latin typeface="Times New Roman" pitchFamily="18" charset="0"/>
              </a:rPr>
              <a:t>Завдання.</a:t>
            </a:r>
          </a:p>
          <a:p>
            <a:pPr marL="342900" indent="-342900">
              <a:tabLst>
                <a:tab pos="768350" algn="l"/>
              </a:tabLst>
            </a:pPr>
            <a:endParaRPr lang="ru-RU" sz="900" i="1">
              <a:solidFill>
                <a:srgbClr val="FF00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  <a:tabLst>
                <a:tab pos="768350" algn="l"/>
              </a:tabLst>
            </a:pPr>
            <a:r>
              <a:rPr lang="uk-UA" sz="2400">
                <a:solidFill>
                  <a:srgbClr val="003300"/>
                </a:solidFill>
                <a:latin typeface="Times New Roman" pitchFamily="18" charset="0"/>
              </a:rPr>
              <a:t>Електрика відома людству здавна.</a:t>
            </a:r>
            <a:endParaRPr lang="ru-RU" sz="2400">
              <a:solidFill>
                <a:srgbClr val="0033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  <a:tabLst>
                <a:tab pos="768350" algn="l"/>
              </a:tabLst>
            </a:pPr>
            <a:r>
              <a:rPr lang="uk-UA" sz="2400">
                <a:solidFill>
                  <a:srgbClr val="003300"/>
                </a:solidFill>
                <a:latin typeface="Times New Roman" pitchFamily="18" charset="0"/>
              </a:rPr>
              <a:t>Як впливає на організм людей статична електрика? </a:t>
            </a:r>
            <a:endParaRPr lang="ru-RU" sz="2400">
              <a:solidFill>
                <a:srgbClr val="0033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  <a:tabLst>
                <a:tab pos="768350" algn="l"/>
              </a:tabLst>
            </a:pPr>
            <a:r>
              <a:rPr lang="uk-UA" sz="2400">
                <a:solidFill>
                  <a:srgbClr val="003300"/>
                </a:solidFill>
                <a:latin typeface="Times New Roman" pitchFamily="18" charset="0"/>
              </a:rPr>
              <a:t>Електризація літаків.</a:t>
            </a:r>
            <a:endParaRPr lang="ru-RU" sz="2400">
              <a:solidFill>
                <a:srgbClr val="0033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  <a:tabLst>
                <a:tab pos="768350" algn="l"/>
              </a:tabLst>
            </a:pPr>
            <a:r>
              <a:rPr lang="uk-UA" sz="2400">
                <a:solidFill>
                  <a:srgbClr val="003300"/>
                </a:solidFill>
                <a:latin typeface="Times New Roman" pitchFamily="18" charset="0"/>
              </a:rPr>
              <a:t>Виготовлення тканин.</a:t>
            </a:r>
            <a:endParaRPr lang="ru-RU" sz="2400">
              <a:solidFill>
                <a:srgbClr val="0033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  <a:tabLst>
                <a:tab pos="768350" algn="l"/>
              </a:tabLst>
            </a:pPr>
            <a:r>
              <a:rPr lang="uk-UA" sz="2400">
                <a:solidFill>
                  <a:srgbClr val="003300"/>
                </a:solidFill>
                <a:latin typeface="Times New Roman" pitchFamily="18" charset="0"/>
              </a:rPr>
              <a:t>Фарбування поверхонь.</a:t>
            </a:r>
            <a:endParaRPr lang="ru-RU" sz="2400">
              <a:solidFill>
                <a:srgbClr val="0033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  <a:tabLst>
                <a:tab pos="768350" algn="l"/>
              </a:tabLst>
            </a:pPr>
            <a:r>
              <a:rPr lang="uk-UA" sz="2400">
                <a:solidFill>
                  <a:srgbClr val="003300"/>
                </a:solidFill>
                <a:latin typeface="Times New Roman" pitchFamily="18" charset="0"/>
              </a:rPr>
              <a:t>Лакування калош.</a:t>
            </a:r>
            <a:endParaRPr lang="ru-RU" sz="2400">
              <a:solidFill>
                <a:srgbClr val="0033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  <a:tabLst>
                <a:tab pos="768350" algn="l"/>
              </a:tabLst>
            </a:pPr>
            <a:r>
              <a:rPr lang="uk-UA" sz="2400">
                <a:solidFill>
                  <a:srgbClr val="003300"/>
                </a:solidFill>
                <a:latin typeface="Times New Roman" pitchFamily="18" charset="0"/>
              </a:rPr>
              <a:t>Електрика лікує грип, бронхіт, зуби, забезпечує добре самопочуття.</a:t>
            </a:r>
            <a:endParaRPr lang="ru-RU" sz="2400">
              <a:solidFill>
                <a:srgbClr val="0033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  <a:tabLst>
                <a:tab pos="768350" algn="l"/>
              </a:tabLst>
            </a:pPr>
            <a:r>
              <a:rPr lang="uk-UA" sz="2400">
                <a:solidFill>
                  <a:srgbClr val="003300"/>
                </a:solidFill>
                <a:latin typeface="Times New Roman" pitchFamily="18" charset="0"/>
              </a:rPr>
              <a:t>Електричні проблеми технічного процесу.</a:t>
            </a:r>
            <a:endParaRPr lang="ru-RU" sz="2400">
              <a:solidFill>
                <a:srgbClr val="0033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  <a:tabLst>
                <a:tab pos="768350" algn="l"/>
              </a:tabLst>
            </a:pPr>
            <a:r>
              <a:rPr lang="uk-UA" sz="2400">
                <a:solidFill>
                  <a:srgbClr val="003300"/>
                </a:solidFill>
                <a:latin typeface="Times New Roman" pitchFamily="18" charset="0"/>
              </a:rPr>
              <a:t>Електрофільтри.</a:t>
            </a:r>
            <a:endParaRPr lang="ru-RU" sz="2400">
              <a:solidFill>
                <a:srgbClr val="0033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  <a:tabLst>
                <a:tab pos="768350" algn="l"/>
              </a:tabLst>
            </a:pPr>
            <a:r>
              <a:rPr lang="uk-UA" sz="2400">
                <a:solidFill>
                  <a:srgbClr val="003300"/>
                </a:solidFill>
                <a:latin typeface="Times New Roman" pitchFamily="18" charset="0"/>
              </a:rPr>
              <a:t>Електризація в побуті.</a:t>
            </a:r>
            <a:endParaRPr lang="ru-RU" sz="2400">
              <a:solidFill>
                <a:srgbClr val="0033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  <a:tabLst>
                <a:tab pos="768350" algn="l"/>
              </a:tabLst>
            </a:pPr>
            <a:r>
              <a:rPr lang="uk-UA" sz="2400">
                <a:solidFill>
                  <a:srgbClr val="003300"/>
                </a:solidFill>
                <a:latin typeface="Times New Roman" pitchFamily="18" charset="0"/>
              </a:rPr>
              <a:t>Електричне поле  діє на всі живі істоти, які існують на Землі.</a:t>
            </a:r>
            <a:endParaRPr lang="ru-RU" sz="2400">
              <a:solidFill>
                <a:srgbClr val="0033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331913" y="344488"/>
            <a:ext cx="47402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000"/>
              <a:t>Вважається, що електрика стала відома людству з того часу, коли донька Фалеса Мілестського – видатного філософа-матеріаліста – впустила у воду своє бурштинове веретено, а потім, витираючи його своїм шерстяним хітоном вона помітила, що до веретена прилипають дрібні ниточки і ворсинки.</a:t>
            </a:r>
            <a:r>
              <a:rPr lang="ru-RU" sz="2000"/>
              <a:t> 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957638" y="4286250"/>
            <a:ext cx="504348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200" i="1">
                <a:latin typeface="Times New Roman" pitchFamily="18" charset="0"/>
              </a:rPr>
              <a:t>Поняття «позитивний заряд», «негативний заряд», «провідник», «діелектрик», «розряд» ввів у науку Бенджамін Франклін. Поняття «електричне поле» належить відомому англійському вченому Майклу Фарадею.</a:t>
            </a:r>
            <a:r>
              <a:rPr lang="ru-RU" sz="2200" i="1">
                <a:latin typeface="Times New Roman" pitchFamily="18" charset="0"/>
              </a:rPr>
              <a:t> </a:t>
            </a:r>
          </a:p>
        </p:txBody>
      </p:sp>
      <p:pic>
        <p:nvPicPr>
          <p:cNvPr id="15362" name="Picture 2" descr="https://encrypted-tbn2.gstatic.com/images?q=tbn:ANd9GcR5H4NW6iyotVv1EmyJmiWlpVIHf_LJlU2CG3zRlWW0p8o5W2kBL2ukW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62724" y="400055"/>
            <a:ext cx="1638300" cy="37433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125" name="AutoShape 4" descr="data:image/jpeg;base64,/9j/4AAQSkZJRgABAQAAAQABAAD/2wCEAAkGBxMTEhUTExIWFhUXFxcbGBcYFxgbGhoXGh0XGRgaFhgYHyggGBslHhodITEiJSkrLi4uFx8zODMsNygtLisBCgoKDg0OFxAQFy0dHR0tLS0tLS0tLS0tLS0tLS0tLS0tLS0tLS0tKy0tLS0tLS0tLS0tLS0tLS0tLS0tLS0tLf/AABEIAOMA3gMBIgACEQEDEQH/xAAbAAABBQEBAAAAAAAAAAAAAAAEAQIDBQYAB//EAEgQAAIBAgMFBQYEAggEBAcAAAECEQMhABIxBAVBUWETInGB8AYyQpGhsSNSwdFi8RQzcoKTotLhBxVTYyRDksIWNGRzsrPT/8QAGAEBAQEBAQAAAAAAAAAAAAAAAAECAwT/xAAeEQEBAQACAwEBAQAAAAAAAAAAARECEhMhMUFhA//aAAwDAQACEQMRAD8A9URrY44zNXfzqELVaKioYQkJDH+E9vfEVb2iqAlc9EsDGUdlMjUENtIvjzda1rWDCHGQb2i2sCf6NUYc0pU3H+TaTgA+3FQzCNYxHZICGtb/AOZ5mP5HF6U1vScIDjAVPbp1s1Nxb/op1/8AqOQ08OYxEP8AiA1vw3/wk+n498OlNei4bUqRjz4+37R/Vvf/ALSRoTY9vyGH0/bZ3t2b9T2dOANDft/U4dKa3eeR0wqzwxgT7dPoKbf4VP8A/v6vyxGv/EBi2Xs6hNtKKzcSNK3Kflh0pr0MVedsNNcdcee//HhBBKVBmsJpLrw/87jz0wZs/tXXe4oOF/M1NES8fE9cA+WHSmtxOEbzxjq2+9pOlSgPFKjnwOQ5f82GNvva4tWp+WzH/wB1ef54dKNrTqSJNsOGMMu/tst+LR6zs7/TLWP2xLS3/tPxVKM9FZf/ANoA/wA2HSmtoBjsYev7UbRTGZ6NTL+cU6bL/wCpKhGBG/4gsDlyVCYmAic8vBzJnDpTXoBpHHZDjz+v/wAQGWJp1bx8KcZFrniDidfbV/yuPE0hy6cZHoYdKa2zo3LDspxgn9tqouUrRz/BiIm8LbhrzGGD26qGYSqY4zRjjxKRww6U16AMdGPPqntlVuclUwDoaJ8NEm+vkccPbSqdEqnTQ0uMxP4VtI8SMXpTXoMYTLjz/wD+M6sxleeRejPLhTuOvjyOIT7c1QQOzrGQTY0jAvExStOHSmvRgOmJMeb1fbasBPZ1vANRJBEAj+q1BOmEb2wrgSO0Otg9GbWJ/qNMPHTVH7b0B26LHdp7NTCrByjnYcLz5YLq7GaleSoYts9FmJF8xRZN7yYwm/d57FXqU3G0MsKFdWo1CGUGRGWCCPHlixX2n3cpJFR7gD+qaYUZVEkjgMdfeMhDuiDIAUjindI81viLfuxn+jrWqHNUSqqLUPvsjAghm+Jl1BPCx4yVX9s9mFqdKtUPAQFHzkn6Yptp22vtlRc6inTpsCtJTcE/EwJlj5eQnCaINhq5CqKRUUEg02EGZklR0XiOsSBhm2B2ZiEgCAB8MqSQDMSJAUj7Yi2k01dlNOcrNeSO8TBIi3IwOdwDcGbU/aJTKMWVQwOcgd4GVLkGGJgaagtjQk3XmRwCAVJgZ7g2Zvev3r/Kn54G3rV7Qw9QKSYWmg7tMrqDoBd9b8eMROXFOiUYkK7AKqsDAjWZ0IE+J4YG3corOFFIktmNmJKsdWJaAoCjU6SNMT+iHsO72o93NnJObgWgQLkk2knF3Q3WzqhrMyQpjujtGniKYMAawXIHQ4I2DYUomU71Q61LwI0FMNMx+dr6kATgwIPM3Osk9cS0M2LZ6dIzTphTYB2772kCGIhP7oEc8EuZOYkk8yZPzOB6lVEuzQOvl5k+GBRvNT7oJ8iL2+WILP544kYAepWOgAHUSfviFXqHUzA4RPjB4fvhgs9ccAcBszoLloiQe7B5RI+nXCptrCCVlTowOvgsYA9QRdSQeakg+Ei+Btq2KnUHfSTM50hHnTMYGR/7ynxGCNnrq4kG+hE3HiMSsOXrXEGbr7q7KXQF1VCO6PxFkgnNSnTTvISLmYnFPT2Y1Fd2axCgmD3mWI7hBBBWDbnjbZdIJtxkgg3uCNDgDem7e1Gq03mQYGRm/wC5+RpvnWAeI441KM5s9VA2ZKpXMQxzTlKgkBSRrY3nQTNhg/eT1XyqFAOUEheMhhraBNxFu6OJsFvCklFhTZFzQA2ZtLkxcyIaNdQQQYxLs23q1I00bKxYNlZly3vlzG+TuiR484FHbNRqKwgmJ8RaVWR4FWPMrgnedaBldgggnskzEsGAUE25zrfXTAuw1Fokk1VygEEBlbMBZZWRJyqvHUtGBRt9L3cilYAOZ5LLGY6kKDMCdMBPR2NHlaZlgpWGsGmTqvJTEAx4RiQH8J8wEAplzqVACnuAQZPugn+1HPEi9ilUv2qEagZqbSzRY5nBjSYjQdZi27bqQ/CpuoUXZlcjO/PQ2E8yB10wEilO0UKFMyy3ctJFteIEz5Hwh2ei7MXFiJHfUixOYQVMHiD4DEDbUqt3ao1kEPa8ESAD8z+s4NG10AucFe8bqCAQwm/eK2PhwF8Ubrdu17uqsqpQRixIA7DQgkd7u9y4N2jTE21Vd30qgpVdnpK7SVmgMrawA+WMxg2nB2z+y9BCpVCCjZl772YkmSJvc8cS7Z7P0auftUz9oAGDM5FtIUmFIkwRBEnnjjsVR1Km7yKjf0ZCKQVqp7BTkB70NK6xqBMYjXat1yANnpnMCVjZpBUEAsDl0BIHo4vqvs7QOc5SO0AFQK7qHAEDOAYNrdcObc1HtEqhIdFyoQzAKn5QoOWOkYbBR7Hte7WfINmQtnyEDZhIYMqmRlkAFlBbS+uD947LslEGdn2cMQSJpoFAHvMxiyLqT4DUjDdo3BstMFyjWfP79Qk1CynTN3mZlW3EgYze9dserVKzMMLQStaoptQU/lWdeJlrCCLmgM0xUqZhSRYh6atTRVqp8dSqQO4gHDgIAkm5NNVUMtJQAxliFClzMiR8KD4U4amTo5kUAomkySJyk3IVP+0pJgCBq2pER16gVSx0HzONI5e6snujjPDFZtm+Dmy0xNyJ54rd4bxNQkScsmwOp9ccG+zuykuHNsoMcSB0HM6Y1gM2PdYntNoMk6KJmdYPADFzsezXhVyjX+U46gCwDNxnKI0HTmfrg9AfXrljNoRaAHiYB68/5HE9bZRY5JI04EdR8tcE7Ds039fsfvg6tRgefGP1HDGNVTOpykFBEaHToAIxAdnUT3B3tbECefj16YsavXnwE+d+OB6pOv3/ANPDFRXbRu9GYMJzRBjjyJ6iLHA4c07O0qdG5cgx/XF2okfpP3HDAm37NmUggm3z8MUCT6+mOq6evUYqDtRoNkc/hn3WPwnkTy68OPMWR01n7YuCJh1AIBVXIByqfgckHuE6HVNRaRhuyVRs7juLTpdoURahBem9iwqRP4Taz8Mq2hvOVn19+eGVRIIE5smWwBZ6WrUxI97Up5r+WA3GwGk6ZgizoRlEqw1Bj0ddDggZTog+QxiPZ3efZMEJhSgZAWBLbPoGMfFTHzT+zjRb0rV0emUKikxVWaASrMYUwSJUkgWuJ48Od4+1WtKks+6vyGO7Fc3uj5YzntBvCvsyoVftXqVAiItNQSSCdSen2wPR33UfaFoLWYFqS1MxoqAC0kI0mzQD8ow60al6Ize6PkMOoqAbqPljLb/23atm7NzUzUmbK9QIuamWgKSuhX5H6YdujeNavWr0xWYCkxUOUpw5WA8DVYLDxkYdbgt9n3lXG1CjUWmEZajIyli0IVAzAgAGG4Ti3L4ym373pjbKbRUIppWRyKVQwxNOIhb+6bjFzvmuy0KrIrMwptlABJJItAFyZwsSX6F9mN9naRVLALlqELE3pn3WM8736YtpvjL+z2x1qG0IlRVyts6pmphoDUjbOToxDn5Y0G9K/ZoSCAxsCdBqSx6KoLH+zhZ79HH57Zr2q3qcwpIQGJKoSYXMLO5I0y+4P4ix1UYpdjAVQUBQMDlTNmCqbMymYBqGdPhEiM+GKO0dmYVFRlkoyiDsy+5lbUVGYgHjNQnhiUmZMC+sCw6CNABYY6SYFU/zAg/PFNvvaszimOEceJ4fL74K33tnZpY95pjoBqb4zaITczJ1Jnz8z+uNSCSrTBML9/hF58MXWw1DTVSNWmL8NBHX7YrNmZQb2kiTFwguQOZJgeR54NpVSzTHeY90D4VFgBF7zrx+WLRpNh8v00uBz64saSafr6/l54D2Wy97gBEfK0cPXGcH7LfWPXr1aedBmzVstpnnbjg96ttR9vvgJKQGgjz89fQw9o1mPARPmNcZUFtdWDfw96309HANbaI4gcZHr1OCtqyxos+f1kxitrKeY6nhzxqIN2KrfWeumJNqqjpx4fritp1CD+blJ+VsSFGN2Prythgqt/05kRY3+X+2Idxbwkdi3vKBlMRmXhbmME72qASTBhTHryxmFqlClUG6m9vhJ5H14Y3Pg2JM8/X2w1+9xMg2g36EHhH6YQHSeOGk/wC8csZA+1UQDnXuEvnBSnmb+kKDCjkjiWjT+sGmNLsO8A1HKQVFM03Kn3lWnUXtF69mVItwyHjilKzKA5c8DN+VplH1GjRfkW54dunb1o1V7qU82YikpLuGp92qH/idQT40V1N8LBa+0W2U3bZa1OpTcUq4Z8roSEIIzAT3otpjOsy1n2uKtJQ1IBGNVADUCP3RebM8ZtLY2R9l9ids52WkSbzlF542tiWt7LbG0Ztmpd0QO6BA14eOM9pFVm5t9UalHstpq0ycqq5dlhpUZlYzlLDpY6jiAD7J7ZTSpXZ6tNQa1crNRO8HZIIEzH4f1GLPZ/ZjZmNVRRRKRYIUURnKXl21gMYAEaGZmBSezO4tk2nt+02ZAKdZ1TLmXuAkAGGubG5w9ZR6CMNjDhhrYwOQ4yntZtBduxQZmaUyyBKgK9aCemRP7zY0+0VgiMx0VST5CbY872kCrWemxptcUjLEOrEl69Sn4MX5WUcLY1xn6HCMggMA8MoYyVp3FNJnSCzxf+sHLDYA1viarVLvmywDcaWGgXyEDwGIgb42jPe0DFqoXhFvrriJ6oVcgAPPWZ8fl8sP3iZqTxn9Z9eGO3hswVZMkt9B06nGwLQFsx1J+kcPXDB+7j3sxtxjlwUDl/uMCMdFn3ReOev00+eJtjcqQZ1n0en7DzDX7IMy36Ta2lwOcSR5YP2Lx4evXh0wBsaQgA09fqf5m2CKBJ48Y++pGnq+pxzqrzZgDJnTXl5dOmnXCV6kC0DxxX7XvQUUMRPgY8/XToMZvT2lqsf6zL/ZBHyA1xJxtG2q1fQH64qKwnU/v1xk6G+dpmb1BzZR9xfF3u/bmqBRkOcmInift5411xFtsqNIEieHh054KbLoSST61GOyhalP8o7sni19PXLGX27feWtlNgDodSOvrhhmgzfGwoUBLMIvHPxtjLEAhlGkeiMH7034ahOQT+nr9cVa1bgMIPq2NwaLcm1BqCaytjztbj0jFgv36Yz/ALM1Bmqp1n5Ej9cX6xMcvXyxmhCOGFr1GHfDZWaHCqmZ6m0UoAUkTCkZGI/7j6YXNpfEdeowpvlLgpFQZDDZRC1APFXn+5iDb+z1cPSAGi6f2CMyeYUhT1U4tZxj/Y/aSHKFXUGQocgkqZrUySLXDVfDKBjXxjnyntVDvLeTbJUZmovU2eoQ2amMzUngBg6j4DAaeZbpjM7g9o9m2ft8vbVe0rO4CUW7qkyA08QSRbpj0QYWcJQmHKkYQYRsQVe/9rCUxPMsfCmDUNuuUL/exit3MSkNULZUFmplSKlYnNMgEgor3v72L/2yqmMgBJIVba/iOCYPOKLDzxUgdzV4LsQKnvgJlpqD4MtT543x+BpFo5/TAe8toCobwTYCfCfkL4KrOACTAA1P0+f74ze01u1YuxK0wSFHE+PAcPDqddxA7nvQPn+/r7Yvdo2TPUAA7qqDfyAnxkH54qV2iDKiwFl/Vm4+NsWe6943ixYnXhEGLcrk+QxaKLa0hmEWBIv4mZxJsjgtfmB6HTFnvpEVVyEFeB4niWbrcebdMVexbPndV4A38LW6nFG5oDu6zN9PHX1+uJ0WLz6tx9cOmVlKsANJBER/P1bpZ+1bOxByCD10HzxzFJv1sgn4iYVeP7eXDAf9G2Wmg/pFaGIns1J/9veHmb8sXB3K7U87uC/C0xeCYkX+eM+fZd2bMHVry2doOYcSP3jGoBm7GS1FyQOEmfEg3IxovZJg0uwkg5ftP0IxSV91AMiq9PMoGjTYayVBUfPGp3TsYpbKsC5uTa5I6WgaTxjyK/Bb7ypZ0DrqoMCRGnDy49ceVVlL1qhPebOQB1mBGPSti2gsjA6cBMaX0m+MDt1D/wAW6e7mjprrB+d8OIm2XcdRRLMgPFAQWHjrfFfVpagxKn+RGHNuhkeaiZdLggCAIlYMybfPAyMc5kzbXGgf7OmKzX1Dz5Gf0xoyI5cvLh9MZjc7/jg8y31BAxqWAFtND/PEv0Iym3q2H7PSl1Umzyh4WcZCT/6pwwQeJ42wjiVMawb9YBxkP9mnKOrlQpIXN+JmZmpuEYlT7vcqvb+EzGPRseaCkP6QyqyDNVq2C989qlTKS3IFxbQ2OPRtmqh0Vh8Sg/MTjHNYkJx2EOFGMhVOFw0C2EnAZH2iPaV1p5M8VJy58pimiGZkReqcVqNK04t+GhM3PfmrrxP4hw72og1pYUiPxzFUkDRF7sce5haiQ+XgAi+Soi/pjpPiKLfu1Swpye7BbxOn0v5jAFMI7BWkKNEW5Y9SePM6DhzwVtq/+IJEEG394Aa+EYbumqiEswzO1kWOtySbZeulrzjYh21yCEChV48STzJxX0bvMx+374vt6Jm7xIvpy8uOnE3054o61PLEH1+mLAftVbMrHQQFB8NR5k/XE+617y+A4a4qHq2C3tr+3jw+eNLS2bIFYaED/bEotKVW4B9Txnr6nGi2Vsyx0n15/vx72bQaGLz+w9c/piw2XaMokHx6n1bz6xjFgsVQq0Tr0HhacQbbsFMg5og9RfyjHbTXVom/IC17ceNj4fKMPp0jMsQImBbxE9fvFsRVXsvs+jGWXJTHwj3n8TwB5an5YM3pUlQiiAeoiB+nrngyrtKpdjAEzP0t66Yptq3iaxhJy9NT4nhi/UWm6VSMsDQ3i/h0xj/a7YGSsr8wBPVfX0xo9gqhWBYkaYpfbna0IhGmYIE8QfnEYs+gdNkLpOZkB4arPhw52xSnYiHcDvZBc9ZAHrpi43JtBKgHhbXy8tfv0xHWrhAyqAJ6eOs3PrmI0KHZ3y1AT8LKT87/AHxsyelo16eGMTVXv+I0+mNV7PbWKlPKfeS3ivA/phyBuTiOv+2GLyManBNNeHXC1KX3OMgWWWoCO0idkaFVckr2SnMxuBY6Y2m6SexpjkoHyt+mMdtFMlvdqEClTMqwCiHN3EjNEaY2u7F7g495/wD82GM8gWr8MPBwxsNU4yqScMJx0YQpgML7SVcrt38kptEfhl5772AGnjgL2h2plqGmgu1yemgv1jXp5iy9oVPa5Qat+3EUgJPuvedB3xjMe0NU9s5Fsy0yPBkUk/U46cURIvvG0ARPM/ER0vA6Hxw3c9A1ahdrKkfSyqJ/30JvGHCOyGlwoHj3iZ88EUGysY+FSwWLlxYT4ScaC72BA7SqY/Kg0C8Cx4k3tx10gYpalcnhlvYfucHb5rlsim5APmxmT9APLADUzAnr6+mLBY7v3QXQspvy4Rxk88X+y7P2aJTJDMCb6wOAB4wPtip9nNpAmm49cIjF3tTIpVFgSZgR5+vDGaJvL0OfDj60xLQa2l9OV+sD9On8JirGIEX9DzP8r6BNmPrXn64+emIJaFQk2F7zy4mf1+t74sM548r8PUxp14YCouFk24X1vr4a+uXGvm4wPvF49fTEA22Ia7rSB7sy3RQR8vDTA+8d1bSjMKA7jmVYQSukjvG18WNOslMGPEnifPx9a45t4A2mOHr1+kUZLaRtVKe1Yso0IXjbkPHFMa5LFnmBoOJ8uGNzvbaO7lIm4vBsZ66npjN+0kMwgRx8JvjUok9mqxYlW/LiffCkG3E8vn58+scsVm5zkqC+oif3wVvWrJjh4+MfS09cP0V1dRnjjl+vDD9krFHDqbjTqDzwyvRuWEAWGvz9dcMUQen6Y0Nvu6rnQPz16ETOCS48pxR+z+0yGTgBI/X98W8gaaR/v68ccwNtiEvYD+rpAntCCJYRCD39QYPXpjbbtH4Y6lj82Y4xSia4UtTkVNnUKaZLfhimWyvaPdYnXjjbbttRpj+BfnAxnkCgMOQDCyMRnGQqG+Hg4Rbfph5g4isb7TU27dcoYk1CIR8hPaU0HvaxNI6Yzm+8oWiDOYU1B4gBPwmk8b0/OOuNT7a0FNymeyNlmJ7N8uvC1YnyxlN/UR2aWVVSrVUqrZgA0VlGa35nEW5csdeP4gChDIDHFvmdI5CBhNlrg1jyCR5wefU/TC7LSMjhfS+ovB56X8RhtgbWMR5z11xsO26kSVqATF/EfuDP1wII+HQzH7Yk2XaGBgaEmxuJ88Oq0RmlQYM+R1tgB3U2KmCCI6Tpi32amwqq7kkkGCTf+WKus/e4EHgOGlr+ONJWg0xFypBnpo30viUWFT3Qfl9vXqYNka5+3Xr6+eEapK2/28sD1KmUgjQ6/L0MQH7SDBi54cvnx9a4jr7HlW3ec8zAueug+uJaG024evXrXBFKkKnvT9jiCs2bc9ZjLPTBGgguI5m4E64PO6K6rKPS8VQkjrBMffBCVMnd+H9Osa+r4Q7Tx9eunX5Nooq1DaQDndaiSNTYEcYALDFfvinVkMxpnNoB8xFh6GLPem8cxKg3PHj6/wBsVW300Hu94jjOvlOLABQsWkRynzOumOrCQDwPr98Ls9DMXJNlC+fMfLDttfvQPdUGPCLeuuNAS1ziXY0kmTyPyn9hiBbX9GeeCtmIUE9L+VhH1xRcbhvVaOCn7r+uL7sZYKLZiF/9RC/ril9l0IVmabwPlJN/li1q18oZ7d1WImNbKl+EO6/KcYv0Q7KWq1CQ9TvNWqKGUZDmmmhRokwaotPHG+CgWxjfZrZO+FPaDL2a5XcNGX8VihHwkmjjZk4xyHHCopwqjD5xlTRhynFBs207X2lMOBkZqmYimQQFaKc94xmAmeuL8nCwVHtLs4qUo5kofCoDSv0BZW/u48+cZ6Lp+GH7MP2aCOzagbhubsjuToe5GPUNs2cOjIbZlKyNRPHxGuPPHqFKxs0ZhV7NKYIJlqe0hmI/+4oA6a43xRQ0TASDcTHkB9LYTbaqmo1rE2IgQeOHbRsfZO6TZWyq2srGZG6ggg+eAdmTO4B0+nP5Y6A2nQVSDMmJIPOPobDxjC1KvdcE6/e04jCxJudQT+nyxFSTN3mty5X1Pj++Al2PZiXWfibnw1Ixsdo3f2dMVEkpADcYJFzHI/Q+WMxSJDFvy5W8gRP0J+mPTN1OCuUixE/uCD4/XGOVGK2cBe7NuHUcPX2xLWpCw4evXoDFhvnchpEtT9yZA/KeIPTl+4uLTcMOHn69fM4CvemVMgtGsD9JxZbNtndgCPnPnOB24GbjDH2groARxH7YouqKBoB14evL7+c60QLD1Mn5/ecUKbcB7pM8QdRytqfEWsMF7Pt2mYjKesW9focZwTbVQpXJQE8zOvlx/fFNtW7UPugqeAmfvg/a9402cKh+8dbf7/pis3nvAqWgyABNvivp88WaKna3FNTTEZmucV+0VI7vmTqenrwxJlN2OvIjDadOLnj6/XGx3vRw5n7YnoU8xgDX520jzP0xEUjQ3JsD4fvifZKuR1bXh65/74DR7nQqmU/CSPOSSems4l26pZUmnLtJFQwhSkNJ4S7Hzp4fRaQConNERxJiJjTUYGzCo7KrKyHuMrUyW7FAWaohGuczB51eeMjSeyuzQmbIEkTkAsrVPxCvkvZr/dxoVOBtholVAI7xkt/aa5jpNh0AwWgjHO1S4G3o3cF47w+xwUadsRbXRLKAImePnhEogDC5ccDhCRjKmsuMb7Y7HlPaAOQJeEOXMLLWQngPcbw7TrjaI1tcBb32LtaZAALL3knQtBGU9GBKnoxxZco8w3xTikCMsplpuqtmIRgTQJPMKTTMj4F5jFRsKd+Z63540VJAn4JBNOCFRUY1Ho1CC5Y8GpkT/aQjA9fdMSubvgiGGhtKsCoJysIM8jjtKgHbHgWNo526+EGPRwyqoyZtO8tpm039eiZ2JImSOYsVMROlhPP747atilIgKTNrKOcC9z5cMAZs4Ac24Kb+Y542Hs7XzUuyNnpxl6p8J+UqfDrjEbrqFlDMIKDK9j0g/Y6YvNjrsCGDDtUNiZ7yn4T8RB8OE8MZ5QbGs4MqeNr6efT1Y4xu9diakxZZKTDDih1g9NIaIPjjT7Nta16edLMLMh95W5Hr9CMTiiKihgQHAien5WB1BxiXFYPaXtnUA8x+vrngGptatp09euumNJvLcxW9NDOppA/WkTqDyNxjHbwNOZRoM95SCL3B10PSPlGOk9oKrNmjgQLMNeo8DyxW1qjCRp4Gx/bDlrtAERw6eXrlhu0JY8euNBNn2l00F46G+I3J1c3mw4knX1piANGjGeh+/LEjU+6Wnlrxk6ffyGA4uWgfThzw5n1HHh65YI2emGAKxxmTfNf11wxdnLOTBjw4HThrxwERadZMffhgmns7tCgTa14m+vhhKdA92F4xN766HnjS7LsoXvaHLcm4UCWZj0Fz1gAYloaVK0xTUZnaUpgGCbDtGB4ZUMA83n4Ti09lN3lyD3jTAGQPErTUyAY/NUBbU2pLzxTU4rVSIlD3cpBFWiqH3hGlR80CYJepxAjHou6dk7KmBYMbtGkwAFH8KqAo6KMY5XFggUiOE4cEw4Nhc+OY44iXEubAe3bwp0VzVGCgtEnmZP2GAj2qg703RSQzAgEHLEi0MASPGDjKPRdXenV2lwwy+61Y5VHeYwIzDKCSxibxjZ7HtAZcy6XxX7fu5ClRkoU2qvcSNXiAWJ4Dj0t0xZRmaJeVXt6hzKqIS9VQWJzAyFIIYWzRpONlu5WVFRzmYKATczEak3J6nW+At0bsGVDVpIKikliAILgxnEc4DDlI0jFqB3ukYcqRk/ajdpDh0JGZiRBg5yBmpg8BUiRp3xE9/FEgVwsAK0E0kEs4pyZpNEEODLoORZeRx6LXoh5RxKkQR+x59cYbf272pOxJOViHq5BDOFIK1VI90gxnjRoawaRrjfwqGlUBAYEEWvPyBcCQIv3gcc1MFbwFOhiBHElhNMz5YZmIYzlLKJqBZg2kvTKQZ/OqzlJnQziWnU5HjeJueEtT4D+JcaQDSo5XuIDgTprwN5ERaQflg3Y6gHdHw2/u8JMgHiJk8OeIVplldTHOxEG99LG9tAbYjoViyzIzJZgSLjz/AHscUWqBkPa0T3uP5XX8pgBfAyYxe7LXFWmK9AybhkMTmHvKR+YctD5yc9Tq5tWPCCYn5tMdYGCUd6U1EOQcZFieuaM1uQ8MYsVdisKiyReYg9NfP6+GMv7QbiWs/ahgtT8xjKx4BzwPW0zeMaTYNoSvIkJWAvFww5wbOvjcfUhVj2bMriD4MUYfwm7KenejlxwlyjzzbKFWmxVlup0E/Y+oxB2oMi88jI+hxvEoUasrqRbs27rL/Ynh0v4Yrds3NlkBrflqobf3h73mBjfZGPzrw5+uGLCvQKJSDfGTPSRbFxs276SHMVQnWyZVtrFpa3COuKPfdY1KkBtBI8fL1+l0N2WuaJtdSe8CLGPscaKmEqJNOL2PMeA0B1+fHFAzix/MoPGAdCD8oxLs1Y0zK3t3uo5dP0wo0SUlUAgdBxieA4k6YH2ppDUx3gCO1AaGMtC06XBiGiY1YAT3RKU9vkTTMtDEknLkQe9BMDtCAYOgHGTa23HuXtGEghU9zMAHRGAkEi4qMLD8iHgSIz8Fl7K7oObtahLRABJEZlBACxYqgJAPxNmbguLfbt49myLkZjUJChY1ALEEkj4QT5dcGbMmVQAAABAAsABYADFft27zUKN2jIaZZgVCnvFSsnMCNCfnjnu32o/Y9qSpTWoplWAIPQ9DcY7OTitO56RSnSUsFpjKIIk6gkkiTxODaVLIoQaKAAeNrYmAxdMZbf229nVBq0hUp5O6GZVTOxOYy2rAIIHJzjSo1sV+2bHVLpUplAVVliopIhihkQQQe7hBgqW17QtHZBR2hqZqUyIyoQSjZAxZlOXugCeMDCbTvfaRVFNdtc/CTlpe/wAgQn6Hhir33tqF6JpH8GioRCZkhDDNaddZ89JwPXp95tYN4CyTJ0OY5RJ0iQdNROO+IuRvnahUVW2twpCyQKRIZriYQa9Bx1MHEp3nXSp2dTbKrEsAMiU+JHfnJcATIIsY1xQ9iM+UzmkyCoIjWAwuSRe8WuZNsTUgDUepeQPyjMGugg8RII1k3AsDMyC1Tf1YPUH9KqtTpg5nmjfULACkglrRBwAd97S5QvtDBAy/9MtcqDl7gggMZmxmOJx2ybMBRDMWCklnaykhYAUBR3p4XHGLC7a+2d4lKYVFBjMJkgkMSeE2JA4gnxvodtVWpTbJTqsy02DKoKgh4u4ZFiASQRpBPCcWe7dt7USFUVNCgsrH/sNIysR/5cwfhNiMCbbtzio0opA1UCbEMT3uBNp+XxCHJsy1sxpiJQShM5Hyh1yqQAwiw8fCIDTVGcMRYnIxtInRWi4YRcMDrhhplHOQ3Hunn/CJ1HQEf2RitTbs1L8fMwBC9qFiqD8IM2qiw96DwBm2LSh3z2lMh1i7KTYc3WMycT3lK8jgJHrZYIsGuTOhPOLx5DnizoHl89JHUgM31GAF2lIKEjK05TIj6SOE6YH2Pb1RsjGVmFPdNuV2A9DEwH7RT7MyGIAOYZTBB5iSTrz64nob0YLFdc6H4okWuDUUe7aDPXQYZtDFVJUiOdrdIQAfXDBQ7ocMFJPHLlBHV2kjw04YgIqbDs9UCHNMm4zd9D/ZbUDwMYgOybSthUDgaEMrADhBdcw8jgavRK2zBJ5SUY8wD8UcZHngU7RUHwg31/htJE8Ym08MUO22kyyapjSZgfbXzxl6rd9XMTmEDpfWeJxcbwIqLBqoD3SIKwJBJVlkliLCSqiVODNz7LsdNTVaa7qJZ4DIpkWCzYzxIJxdwUVJyyqqIzxnjKCbFiRp0ww1QYvfHpSLUIlR2cCxPeI/uKYjz8sBf8pp1S3bpmDe8601WCfinIDrxn54nYxh6bEnuZiwgykm4uDaTYicTPvDaFJXtqtMd4hQ1QEkyYhjeTq36nGvelTpbDtGyU2ArqlQZSQr1NcrD82ZY0nWOGB977VRG7UouQaxRRSpzLhpGW0ysDWYsCMXsM7vHeNYMMlevAiF7RyCTJiZkECB+omcIu86vZn8SqXBuRWrgEHQqCbkG2mknljV7t3oCW2PbGRlKLkfOCrrlGZWabODN+MeEh7mbs94sv8ASC1KnRRFZqgIK5ZALZoZgY62Jw0Uj7cYH420yRJIrNIM+7DGQNRMcuOG7ZXqKFjadodjBJFSplAg2BnXT/bGj216h22o1CoEnsT2rVV7LIAQ65Pib58NNcVHsF3dontIQLUViSFUnMImTry1tNxphv6Aq+1PYivXMH/qVbgASDcwSSeHnww7aNpYQRtG05SPdFVsym2sm462xtt2bUBte0kvCEUcpNVSjQpByDhF5ucV3sltxTadsSvWiamZMzjKVLPdCTEZcogaWxNGM3iaS0ky10czMghyoImIe6m487QAcdX2tDlArgKQARMzOomZCkACCRBGgGPWhuOlzqf4j/vhV3LS/j/xH/Q4nki48n2baKee9bumbEhSCYI1MCdSQbSotEYk2KvTbOGrquaIZ4W3GcpzXECOUDWcesLuKjzqHxrVf9WOO46XOp/i1P8AVieSGPKK29KIhKeVgI7zm0MZbKpML7oMkniYFgW095AQTUUmTIZkgwYExpMg9FHEnHrB3JT0mr/i1P8AVhy7npjjV/xqv+rDyQx5btW9kLwrU1GZbBlP8VyCRFiLaSvhiKhvYL/WZHEahlDy1jdbGFaI04iL5fW/+V0/zVf8ar/qwn/KU/NV/wAat/rw8kMeT7RU2cU3FOqhLMIUC4GhszREC8XIiJMYM2Ktsqqna1WFbUMS6MBeO+oEm+oMWMcz6PU3BSMhhUYHWa1Ygg6iC9xhKHs7QRcqK6LyWrVA+QbDyRceaDfUO5KF+HanKJW2rostpqxPG/HBWx+1OyXWohEE+8AyEjSSs26xjd1/ZDZHOZqRY82qVCfmWvgobjpc6n+NW/14nfiYxOzEMKS06tKuDl7Qo2WMzAd2kGgZRLE5DiU1DTRiqbSoLHuZaZY0sjsKohJ+AgrJI6mx1e0ezOzVFy1Edx/HVqn7tiGn7HbGvu0SvQVKgH0bDvDGa27ZM7XTaPwgzqykQzrTVsq91jJDEXgWMSbYg3k1BJyVEngdoZsxUrUmaQgyHVNUNm0ONdV9kNjb3qObxeofu2H7N7MbNTsiMv8AZq1R9mw7wx57vL2l2QdynTJ5ELkQHzg+cYqam9plAMqvZzMgr/eQR4jHrdT2fomb1tP+vW/14Fo+xexowZKJVhxV6gP0bFnPimPPdk9oWR7V6rLBzAAvA/MucESOPTFu2/KREms5UjhUAPmq1LeETjZbR7N7PUGWorutrNVqsLaWL+pxJR3BRVQoDgARArVgAOQGewxLz4rjA7Ym76lKrlINQ0z2ZqB7VPhIZhEftjNbNs6KIKJOh7ttbxAIPjHhj2f/AJHS/wC5/jVv9eHDclL+P/Fq/wCrCf6SJjxqpsVPVUvPAAj7D7Yb/QVj+rXmYUzPSQMez/8AI6HI+dSp/q6Yb/yigD7n+Z/3xfKY8bGyplednJJHdyIQQeJgyJ/UaXwlTYAaYmk8hjbsmLQZkC0AcQZ1ABFyT7Ku6KH/AE/8zfvhw3Ps5/8AL/zN++HlMeLNuwSv4NSIAJ7E3jViIsTYReO8eWHtu6GOSg4XwdRoNCEJI8rnNyGPZm3PQ/6Y+v74QbmocKS/X98PKYJpa4fV0GOx2OdUNnN74moVCeOOx2CppwNUqGdcdjsRDM5w/tDGuOx2AM2f3ccTjsdgpHOFOOx2COU4cnr6Y7HYCNzgU1DOuOx2AXtDBviYVSOOOx2KFWoThWOOx2IEzHELucLjsAMahzATacWVTTw0wmOxQOrYcpx2OxApOHpjsdgP/9k="/>
          <p:cNvSpPr>
            <a:spLocks noChangeAspect="1" noChangeArrowheads="1"/>
          </p:cNvSpPr>
          <p:nvPr/>
        </p:nvSpPr>
        <p:spPr bwMode="auto">
          <a:xfrm>
            <a:off x="155575" y="-1790700"/>
            <a:ext cx="36480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AutoShape 6" descr="data:image/jpeg;base64,/9j/4AAQSkZJRgABAQAAAQABAAD/2wCEAAkGBxMTEhUTExIWFhUXFxcbGBcYFxgbGhoXGh0XGRgaFhgYHyggGBslHhodITEiJSkrLi4uFx8zODMsNygtLisBCgoKDg0OFxAQFy0dHR0tLS0tLS0tLS0tLS0tLS0tLS0tLS0tLS0tKy0tLS0tLS0tLS0tLS0tLS0tLS0tLS0tLf/AABEIAOMA3gMBIgACEQEDEQH/xAAbAAABBQEBAAAAAAAAAAAAAAAEAQIDBQYAB//EAEgQAAIBAgMFBQYEAggEBAcAAAECEQMhABIxBAVBUWETInGB8AYyQpGhsSNSwdFi8RQzcoKTotLhBxVTYyRDksIWNGRzsrPT/8QAGAEBAQEBAQAAAAAAAAAAAAAAAAECAwT/xAAeEQEBAQACAwEBAQAAAAAAAAAAARECEhMhMUFhA//aAAwDAQACEQMRAD8A9URrY44zNXfzqELVaKioYQkJDH+E9vfEVb2iqAlc9EsDGUdlMjUENtIvjzda1rWDCHGQb2i2sCf6NUYc0pU3H+TaTgA+3FQzCNYxHZICGtb/AOZ5mP5HF6U1vScIDjAVPbp1s1Nxb/op1/8AqOQ08OYxEP8AiA1vw3/wk+n498OlNei4bUqRjz4+37R/Vvf/ALSRoTY9vyGH0/bZ3t2b9T2dOANDft/U4dKa3eeR0wqzwxgT7dPoKbf4VP8A/v6vyxGv/EBi2Xs6hNtKKzcSNK3Kflh0pr0MVedsNNcdcee//HhBBKVBmsJpLrw/87jz0wZs/tXXe4oOF/M1NES8fE9cA+WHSmtxOEbzxjq2+9pOlSgPFKjnwOQ5f82GNvva4tWp+WzH/wB1ef54dKNrTqSJNsOGMMu/tst+LR6zs7/TLWP2xLS3/tPxVKM9FZf/ANoA/wA2HSmtoBjsYev7UbRTGZ6NTL+cU6bL/wCpKhGBG/4gsDlyVCYmAic8vBzJnDpTXoBpHHZDjz+v/wAQGWJp1bx8KcZFrniDidfbV/yuPE0hy6cZHoYdKa2zo3LDspxgn9tqouUrRz/BiIm8LbhrzGGD26qGYSqY4zRjjxKRww6U16AMdGPPqntlVuclUwDoaJ8NEm+vkccPbSqdEqnTQ0uMxP4VtI8SMXpTXoMYTLjz/wD+M6sxleeRejPLhTuOvjyOIT7c1QQOzrGQTY0jAvExStOHSmvRgOmJMeb1fbasBPZ1vANRJBEAj+q1BOmEb2wrgSO0Otg9GbWJ/qNMPHTVH7b0B26LHdp7NTCrByjnYcLz5YLq7GaleSoYts9FmJF8xRZN7yYwm/d57FXqU3G0MsKFdWo1CGUGRGWCCPHlixX2n3cpJFR7gD+qaYUZVEkjgMdfeMhDuiDIAUjindI81viLfuxn+jrWqHNUSqqLUPvsjAghm+Jl1BPCx4yVX9s9mFqdKtUPAQFHzkn6Yptp22vtlRc6inTpsCtJTcE/EwJlj5eQnCaINhq5CqKRUUEg02EGZklR0XiOsSBhm2B2ZiEgCAB8MqSQDMSJAUj7Yi2k01dlNOcrNeSO8TBIi3IwOdwDcGbU/aJTKMWVQwOcgd4GVLkGGJgaagtjQk3XmRwCAVJgZ7g2Zvev3r/Kn54G3rV7Qw9QKSYWmg7tMrqDoBd9b8eMROXFOiUYkK7AKqsDAjWZ0IE+J4YG3corOFFIktmNmJKsdWJaAoCjU6SNMT+iHsO72o93NnJObgWgQLkk2knF3Q3WzqhrMyQpjujtGniKYMAawXIHQ4I2DYUomU71Q61LwI0FMNMx+dr6kATgwIPM3Osk9cS0M2LZ6dIzTphTYB2772kCGIhP7oEc8EuZOYkk8yZPzOB6lVEuzQOvl5k+GBRvNT7oJ8iL2+WILP544kYAepWOgAHUSfviFXqHUzA4RPjB4fvhgs9ccAcBszoLloiQe7B5RI+nXCptrCCVlTowOvgsYA9QRdSQeakg+Ei+Btq2KnUHfSTM50hHnTMYGR/7ynxGCNnrq4kG+hE3HiMSsOXrXEGbr7q7KXQF1VCO6PxFkgnNSnTTvISLmYnFPT2Y1Fd2axCgmD3mWI7hBBBWDbnjbZdIJtxkgg3uCNDgDem7e1Gq03mQYGRm/wC5+RpvnWAeI441KM5s9VA2ZKpXMQxzTlKgkBSRrY3nQTNhg/eT1XyqFAOUEheMhhraBNxFu6OJsFvCklFhTZFzQA2ZtLkxcyIaNdQQQYxLs23q1I00bKxYNlZly3vlzG+TuiR484FHbNRqKwgmJ8RaVWR4FWPMrgnedaBldgggnskzEsGAUE25zrfXTAuw1Fokk1VygEEBlbMBZZWRJyqvHUtGBRt9L3cilYAOZ5LLGY6kKDMCdMBPR2NHlaZlgpWGsGmTqvJTEAx4RiQH8J8wEAplzqVACnuAQZPugn+1HPEi9ilUv2qEagZqbSzRY5nBjSYjQdZi27bqQ/CpuoUXZlcjO/PQ2E8yB10wEilO0UKFMyy3ctJFteIEz5Hwh2ei7MXFiJHfUixOYQVMHiD4DEDbUqt3ao1kEPa8ESAD8z+s4NG10AucFe8bqCAQwm/eK2PhwF8Ubrdu17uqsqpQRixIA7DQgkd7u9y4N2jTE21Vd30qgpVdnpK7SVmgMrawA+WMxg2nB2z+y9BCpVCCjZl772YkmSJvc8cS7Z7P0auftUz9oAGDM5FtIUmFIkwRBEnnjjsVR1Km7yKjf0ZCKQVqp7BTkB70NK6xqBMYjXat1yANnpnMCVjZpBUEAsDl0BIHo4vqvs7QOc5SO0AFQK7qHAEDOAYNrdcObc1HtEqhIdFyoQzAKn5QoOWOkYbBR7Hte7WfINmQtnyEDZhIYMqmRlkAFlBbS+uD947LslEGdn2cMQSJpoFAHvMxiyLqT4DUjDdo3BstMFyjWfP79Qk1CynTN3mZlW3EgYze9dserVKzMMLQStaoptQU/lWdeJlrCCLmgM0xUqZhSRYh6atTRVqp8dSqQO4gHDgIAkm5NNVUMtJQAxliFClzMiR8KD4U4amTo5kUAomkySJyk3IVP+0pJgCBq2pER16gVSx0HzONI5e6snujjPDFZtm+Dmy0xNyJ54rd4bxNQkScsmwOp9ccG+zuykuHNsoMcSB0HM6Y1gM2PdYntNoMk6KJmdYPADFzsezXhVyjX+U46gCwDNxnKI0HTmfrg9AfXrljNoRaAHiYB68/5HE9bZRY5JI04EdR8tcE7Ds039fsfvg6tRgefGP1HDGNVTOpykFBEaHToAIxAdnUT3B3tbECefj16YsavXnwE+d+OB6pOv3/ANPDFRXbRu9GYMJzRBjjyJ6iLHA4c07O0qdG5cgx/XF2okfpP3HDAm37NmUggm3z8MUCT6+mOq6evUYqDtRoNkc/hn3WPwnkTy68OPMWR01n7YuCJh1AIBVXIByqfgckHuE6HVNRaRhuyVRs7juLTpdoURahBem9iwqRP4Taz8Mq2hvOVn19+eGVRIIE5smWwBZ6WrUxI97Up5r+WA3GwGk6ZgizoRlEqw1Bj0ddDggZTog+QxiPZ3efZMEJhSgZAWBLbPoGMfFTHzT+zjRb0rV0emUKikxVWaASrMYUwSJUkgWuJ48Od4+1WtKks+6vyGO7Fc3uj5YzntBvCvsyoVftXqVAiItNQSSCdSen2wPR33UfaFoLWYFqS1MxoqAC0kI0mzQD8ow60al6Ize6PkMOoqAbqPljLb/23atm7NzUzUmbK9QIuamWgKSuhX5H6YdujeNavWr0xWYCkxUOUpw5WA8DVYLDxkYdbgt9n3lXG1CjUWmEZajIyli0IVAzAgAGG4Ti3L4ym373pjbKbRUIppWRyKVQwxNOIhb+6bjFzvmuy0KrIrMwptlABJJItAFyZwsSX6F9mN9naRVLALlqELE3pn3WM8736YtpvjL+z2x1qG0IlRVyts6pmphoDUjbOToxDn5Y0G9K/ZoSCAxsCdBqSx6KoLH+zhZ79HH57Zr2q3qcwpIQGJKoSYXMLO5I0y+4P4ix1UYpdjAVQUBQMDlTNmCqbMymYBqGdPhEiM+GKO0dmYVFRlkoyiDsy+5lbUVGYgHjNQnhiUmZMC+sCw6CNABYY6SYFU/zAg/PFNvvaszimOEceJ4fL74K33tnZpY95pjoBqb4zaITczJ1Jnz8z+uNSCSrTBML9/hF58MXWw1DTVSNWmL8NBHX7YrNmZQb2kiTFwguQOZJgeR54NpVSzTHeY90D4VFgBF7zrx+WLRpNh8v00uBz64saSafr6/l54D2Wy97gBEfK0cPXGcH7LfWPXr1aedBmzVstpnnbjg96ttR9vvgJKQGgjz89fQw9o1mPARPmNcZUFtdWDfw96309HANbaI4gcZHr1OCtqyxos+f1kxitrKeY6nhzxqIN2KrfWeumJNqqjpx4fritp1CD+blJ+VsSFGN2Prythgqt/05kRY3+X+2Idxbwkdi3vKBlMRmXhbmME72qASTBhTHryxmFqlClUG6m9vhJ5H14Y3Pg2JM8/X2w1+9xMg2g36EHhH6YQHSeOGk/wC8csZA+1UQDnXuEvnBSnmb+kKDCjkjiWjT+sGmNLsO8A1HKQVFM03Kn3lWnUXtF69mVItwyHjilKzKA5c8DN+VplH1GjRfkW54dunb1o1V7qU82YikpLuGp92qH/idQT40V1N8LBa+0W2U3bZa1OpTcUq4Z8roSEIIzAT3otpjOsy1n2uKtJQ1IBGNVADUCP3RebM8ZtLY2R9l9ids52WkSbzlF542tiWt7LbG0Ztmpd0QO6BA14eOM9pFVm5t9UalHstpq0ycqq5dlhpUZlYzlLDpY6jiAD7J7ZTSpXZ6tNQa1crNRO8HZIIEzH4f1GLPZ/ZjZmNVRRRKRYIUURnKXl21gMYAEaGZmBSezO4tk2nt+02ZAKdZ1TLmXuAkAGGubG5w9ZR6CMNjDhhrYwOQ4yntZtBduxQZmaUyyBKgK9aCemRP7zY0+0VgiMx0VST5CbY872kCrWemxptcUjLEOrEl69Sn4MX5WUcLY1xn6HCMggMA8MoYyVp3FNJnSCzxf+sHLDYA1viarVLvmywDcaWGgXyEDwGIgb42jPe0DFqoXhFvrriJ6oVcgAPPWZ8fl8sP3iZqTxn9Z9eGO3hswVZMkt9B06nGwLQFsx1J+kcPXDB+7j3sxtxjlwUDl/uMCMdFn3ReOev00+eJtjcqQZ1n0en7DzDX7IMy36Ta2lwOcSR5YP2Lx4evXh0wBsaQgA09fqf5m2CKBJ48Y++pGnq+pxzqrzZgDJnTXl5dOmnXCV6kC0DxxX7XvQUUMRPgY8/XToMZvT2lqsf6zL/ZBHyA1xJxtG2q1fQH64qKwnU/v1xk6G+dpmb1BzZR9xfF3u/bmqBRkOcmInift5411xFtsqNIEieHh054KbLoSST61GOyhalP8o7sni19PXLGX27feWtlNgDodSOvrhhmgzfGwoUBLMIvHPxtjLEAhlGkeiMH7034ahOQT+nr9cVa1bgMIPq2NwaLcm1BqCaytjztbj0jFgv36Yz/ALM1Bmqp1n5Ej9cX6xMcvXyxmhCOGFr1GHfDZWaHCqmZ6m0UoAUkTCkZGI/7j6YXNpfEdeowpvlLgpFQZDDZRC1APFXn+5iDb+z1cPSAGi6f2CMyeYUhT1U4tZxj/Y/aSHKFXUGQocgkqZrUySLXDVfDKBjXxjnyntVDvLeTbJUZmovU2eoQ2amMzUngBg6j4DAaeZbpjM7g9o9m2ft8vbVe0rO4CUW7qkyA08QSRbpj0QYWcJQmHKkYQYRsQVe/9rCUxPMsfCmDUNuuUL/exit3MSkNULZUFmplSKlYnNMgEgor3v72L/2yqmMgBJIVba/iOCYPOKLDzxUgdzV4LsQKnvgJlpqD4MtT543x+BpFo5/TAe8toCobwTYCfCfkL4KrOACTAA1P0+f74ze01u1YuxK0wSFHE+PAcPDqddxA7nvQPn+/r7Yvdo2TPUAA7qqDfyAnxkH54qV2iDKiwFl/Vm4+NsWe6943ixYnXhEGLcrk+QxaKLa0hmEWBIv4mZxJsjgtfmB6HTFnvpEVVyEFeB4niWbrcebdMVexbPndV4A38LW6nFG5oDu6zN9PHX1+uJ0WLz6tx9cOmVlKsANJBER/P1bpZ+1bOxByCD10HzxzFJv1sgn4iYVeP7eXDAf9G2Wmg/pFaGIns1J/9veHmb8sXB3K7U87uC/C0xeCYkX+eM+fZd2bMHVry2doOYcSP3jGoBm7GS1FyQOEmfEg3IxovZJg0uwkg5ftP0IxSV91AMiq9PMoGjTYayVBUfPGp3TsYpbKsC5uTa5I6WgaTxjyK/Bb7ypZ0DrqoMCRGnDy49ceVVlL1qhPebOQB1mBGPSti2gsjA6cBMaX0m+MDt1D/wAW6e7mjprrB+d8OIm2XcdRRLMgPFAQWHjrfFfVpagxKn+RGHNuhkeaiZdLggCAIlYMybfPAyMc5kzbXGgf7OmKzX1Dz5Gf0xoyI5cvLh9MZjc7/jg8y31BAxqWAFtND/PEv0Iym3q2H7PSl1Umzyh4WcZCT/6pwwQeJ42wjiVMawb9YBxkP9mnKOrlQpIXN+JmZmpuEYlT7vcqvb+EzGPRseaCkP6QyqyDNVq2C989qlTKS3IFxbQ2OPRtmqh0Vh8Sg/MTjHNYkJx2EOFGMhVOFw0C2EnAZH2iPaV1p5M8VJy58pimiGZkReqcVqNK04t+GhM3PfmrrxP4hw72og1pYUiPxzFUkDRF7sce5haiQ+XgAi+Soi/pjpPiKLfu1Swpye7BbxOn0v5jAFMI7BWkKNEW5Y9SePM6DhzwVtq/+IJEEG394Aa+EYbumqiEswzO1kWOtySbZeulrzjYh21yCEChV48STzJxX0bvMx+374vt6Jm7xIvpy8uOnE3054o61PLEH1+mLAftVbMrHQQFB8NR5k/XE+617y+A4a4qHq2C3tr+3jw+eNLS2bIFYaED/bEotKVW4B9Txnr6nGi2Vsyx0n15/vx72bQaGLz+w9c/piw2XaMokHx6n1bz6xjFgsVQq0Tr0HhacQbbsFMg5og9RfyjHbTXVom/IC17ceNj4fKMPp0jMsQImBbxE9fvFsRVXsvs+jGWXJTHwj3n8TwB5an5YM3pUlQiiAeoiB+nrngyrtKpdjAEzP0t66Yptq3iaxhJy9NT4nhi/UWm6VSMsDQ3i/h0xj/a7YGSsr8wBPVfX0xo9gqhWBYkaYpfbna0IhGmYIE8QfnEYs+gdNkLpOZkB4arPhw52xSnYiHcDvZBc9ZAHrpi43JtBKgHhbXy8tfv0xHWrhAyqAJ6eOs3PrmI0KHZ3y1AT8LKT87/AHxsyelo16eGMTVXv+I0+mNV7PbWKlPKfeS3ivA/phyBuTiOv+2GLyManBNNeHXC1KX3OMgWWWoCO0idkaFVckr2SnMxuBY6Y2m6SexpjkoHyt+mMdtFMlvdqEClTMqwCiHN3EjNEaY2u7F7g495/wD82GM8gWr8MPBwxsNU4yqScMJx0YQpgML7SVcrt38kptEfhl5772AGnjgL2h2plqGmgu1yemgv1jXp5iy9oVPa5Qat+3EUgJPuvedB3xjMe0NU9s5Fsy0yPBkUk/U46cURIvvG0ARPM/ER0vA6Hxw3c9A1ahdrKkfSyqJ/30JvGHCOyGlwoHj3iZ88EUGysY+FSwWLlxYT4ScaC72BA7SqY/Kg0C8Cx4k3tx10gYpalcnhlvYfucHb5rlsim5APmxmT9APLADUzAnr6+mLBY7v3QXQspvy4Rxk88X+y7P2aJTJDMCb6wOAB4wPtip9nNpAmm49cIjF3tTIpVFgSZgR5+vDGaJvL0OfDj60xLQa2l9OV+sD9On8JirGIEX9DzP8r6BNmPrXn64+emIJaFQk2F7zy4mf1+t74sM548r8PUxp14YCouFk24X1vr4a+uXGvm4wPvF49fTEA22Ia7rSB7sy3RQR8vDTA+8d1bSjMKA7jmVYQSukjvG18WNOslMGPEnifPx9a45t4A2mOHr1+kUZLaRtVKe1Yso0IXjbkPHFMa5LFnmBoOJ8uGNzvbaO7lIm4vBsZ66npjN+0kMwgRx8JvjUok9mqxYlW/LiffCkG3E8vn58+scsVm5zkqC+oif3wVvWrJjh4+MfS09cP0V1dRnjjl+vDD9krFHDqbjTqDzwyvRuWEAWGvz9dcMUQen6Y0Nvu6rnQPz16ETOCS48pxR+z+0yGTgBI/X98W8gaaR/v68ccwNtiEvYD+rpAntCCJYRCD39QYPXpjbbtH4Y6lj82Y4xSia4UtTkVNnUKaZLfhimWyvaPdYnXjjbbttRpj+BfnAxnkCgMOQDCyMRnGQqG+Hg4Rbfph5g4isb7TU27dcoYk1CIR8hPaU0HvaxNI6Yzm+8oWiDOYU1B4gBPwmk8b0/OOuNT7a0FNymeyNlmJ7N8uvC1YnyxlN/UR2aWVVSrVUqrZgA0VlGa35nEW5csdeP4gChDIDHFvmdI5CBhNlrg1jyCR5wefU/TC7LSMjhfS+ovB56X8RhtgbWMR5z11xsO26kSVqATF/EfuDP1wII+HQzH7Yk2XaGBgaEmxuJ88Oq0RmlQYM+R1tgB3U2KmCCI6Tpi32amwqq7kkkGCTf+WKus/e4EHgOGlr+ONJWg0xFypBnpo30viUWFT3Qfl9vXqYNka5+3Xr6+eEapK2/28sD1KmUgjQ6/L0MQH7SDBi54cvnx9a4jr7HlW3ec8zAueug+uJaG024evXrXBFKkKnvT9jiCs2bc9ZjLPTBGgguI5m4E64PO6K6rKPS8VQkjrBMffBCVMnd+H9Osa+r4Q7Tx9eunX5Nooq1DaQDndaiSNTYEcYALDFfvinVkMxpnNoB8xFh6GLPem8cxKg3PHj6/wBsVW300Hu94jjOvlOLABQsWkRynzOumOrCQDwPr98Ls9DMXJNlC+fMfLDttfvQPdUGPCLeuuNAS1ziXY0kmTyPyn9hiBbX9GeeCtmIUE9L+VhH1xRcbhvVaOCn7r+uL7sZYKLZiF/9RC/ril9l0IVmabwPlJN/li1q18oZ7d1WImNbKl+EO6/KcYv0Q7KWq1CQ9TvNWqKGUZDmmmhRokwaotPHG+CgWxjfZrZO+FPaDL2a5XcNGX8VihHwkmjjZk4xyHHCopwqjD5xlTRhynFBs207X2lMOBkZqmYimQQFaKc94xmAmeuL8nCwVHtLs4qUo5kofCoDSv0BZW/u48+cZ6Lp+GH7MP2aCOzagbhubsjuToe5GPUNs2cOjIbZlKyNRPHxGuPPHqFKxs0ZhV7NKYIJlqe0hmI/+4oA6a43xRQ0TASDcTHkB9LYTbaqmo1rE2IgQeOHbRsfZO6TZWyq2srGZG6ggg+eAdmTO4B0+nP5Y6A2nQVSDMmJIPOPobDxjC1KvdcE6/e04jCxJudQT+nyxFSTN3mty5X1Pj++Al2PZiXWfibnw1Ixsdo3f2dMVEkpADcYJFzHI/Q+WMxSJDFvy5W8gRP0J+mPTN1OCuUixE/uCD4/XGOVGK2cBe7NuHUcPX2xLWpCw4evXoDFhvnchpEtT9yZA/KeIPTl+4uLTcMOHn69fM4CvemVMgtGsD9JxZbNtndgCPnPnOB24GbjDH2groARxH7YouqKBoB14evL7+c60QLD1Mn5/ecUKbcB7pM8QdRytqfEWsMF7Pt2mYjKesW9focZwTbVQpXJQE8zOvlx/fFNtW7UPugqeAmfvg/a9402cKh+8dbf7/pis3nvAqWgyABNvivp88WaKna3FNTTEZmucV+0VI7vmTqenrwxJlN2OvIjDadOLnj6/XGx3vRw5n7YnoU8xgDX520jzP0xEUjQ3JsD4fvifZKuR1bXh65/74DR7nQqmU/CSPOSSems4l26pZUmnLtJFQwhSkNJ4S7Hzp4fRaQConNERxJiJjTUYGzCo7KrKyHuMrUyW7FAWaohGuczB51eeMjSeyuzQmbIEkTkAsrVPxCvkvZr/dxoVOBtholVAI7xkt/aa5jpNh0AwWgjHO1S4G3o3cF47w+xwUadsRbXRLKAImePnhEogDC5ccDhCRjKmsuMb7Y7HlPaAOQJeEOXMLLWQngPcbw7TrjaI1tcBb32LtaZAALL3knQtBGU9GBKnoxxZco8w3xTikCMsplpuqtmIRgTQJPMKTTMj4F5jFRsKd+Z63540VJAn4JBNOCFRUY1Ho1CC5Y8GpkT/aQjA9fdMSubvgiGGhtKsCoJysIM8jjtKgHbHgWNo526+EGPRwyqoyZtO8tpm039eiZ2JImSOYsVMROlhPP747atilIgKTNrKOcC9z5cMAZs4Ac24Kb+Y542Hs7XzUuyNnpxl6p8J+UqfDrjEbrqFlDMIKDK9j0g/Y6YvNjrsCGDDtUNiZ7yn4T8RB8OE8MZ5QbGs4MqeNr6efT1Y4xu9diakxZZKTDDih1g9NIaIPjjT7Nta16edLMLMh95W5Hr9CMTiiKihgQHAien5WB1BxiXFYPaXtnUA8x+vrngGptatp09euumNJvLcxW9NDOppA/WkTqDyNxjHbwNOZRoM95SCL3B10PSPlGOk9oKrNmjgQLMNeo8DyxW1qjCRp4Gx/bDlrtAERw6eXrlhu0JY8euNBNn2l00F46G+I3J1c3mw4knX1piANGjGeh+/LEjU+6Wnlrxk6ffyGA4uWgfThzw5n1HHh65YI2emGAKxxmTfNf11wxdnLOTBjw4HThrxwERadZMffhgmns7tCgTa14m+vhhKdA92F4xN766HnjS7LsoXvaHLcm4UCWZj0Fz1gAYloaVK0xTUZnaUpgGCbDtGB4ZUMA83n4Ti09lN3lyD3jTAGQPErTUyAY/NUBbU2pLzxTU4rVSIlD3cpBFWiqH3hGlR80CYJepxAjHou6dk7KmBYMbtGkwAFH8KqAo6KMY5XFggUiOE4cEw4Nhc+OY44iXEubAe3bwp0VzVGCgtEnmZP2GAj2qg703RSQzAgEHLEi0MASPGDjKPRdXenV2lwwy+61Y5VHeYwIzDKCSxibxjZ7HtAZcy6XxX7fu5ClRkoU2qvcSNXiAWJ4Dj0t0xZRmaJeVXt6hzKqIS9VQWJzAyFIIYWzRpONlu5WVFRzmYKATczEak3J6nW+At0bsGVDVpIKikliAILgxnEc4DDlI0jFqB3ukYcqRk/ajdpDh0JGZiRBg5yBmpg8BUiRp3xE9/FEgVwsAK0E0kEs4pyZpNEEODLoORZeRx6LXoh5RxKkQR+x59cYbf272pOxJOViHq5BDOFIK1VI90gxnjRoawaRrjfwqGlUBAYEEWvPyBcCQIv3gcc1MFbwFOhiBHElhNMz5YZmIYzlLKJqBZg2kvTKQZ/OqzlJnQziWnU5HjeJueEtT4D+JcaQDSo5XuIDgTprwN5ERaQflg3Y6gHdHw2/u8JMgHiJk8OeIVplldTHOxEG99LG9tAbYjoViyzIzJZgSLjz/AHscUWqBkPa0T3uP5XX8pgBfAyYxe7LXFWmK9AybhkMTmHvKR+YctD5yc9Tq5tWPCCYn5tMdYGCUd6U1EOQcZFieuaM1uQ8MYsVdisKiyReYg9NfP6+GMv7QbiWs/ahgtT8xjKx4BzwPW0zeMaTYNoSvIkJWAvFww5wbOvjcfUhVj2bMriD4MUYfwm7KenejlxwlyjzzbKFWmxVlup0E/Y+oxB2oMi88jI+hxvEoUasrqRbs27rL/Ynh0v4Yrds3NlkBrflqobf3h73mBjfZGPzrw5+uGLCvQKJSDfGTPSRbFxs276SHMVQnWyZVtrFpa3COuKPfdY1KkBtBI8fL1+l0N2WuaJtdSe8CLGPscaKmEqJNOL2PMeA0B1+fHFAzix/MoPGAdCD8oxLs1Y0zK3t3uo5dP0wo0SUlUAgdBxieA4k6YH2ppDUx3gCO1AaGMtC06XBiGiY1YAT3RKU9vkTTMtDEknLkQe9BMDtCAYOgHGTa23HuXtGEghU9zMAHRGAkEi4qMLD8iHgSIz8Fl7K7oObtahLRABJEZlBACxYqgJAPxNmbguLfbt49myLkZjUJChY1ALEEkj4QT5dcGbMmVQAAABAAsABYADFft27zUKN2jIaZZgVCnvFSsnMCNCfnjnu32o/Y9qSpTWoplWAIPQ9DcY7OTitO56RSnSUsFpjKIIk6gkkiTxODaVLIoQaKAAeNrYmAxdMZbf229nVBq0hUp5O6GZVTOxOYy2rAIIHJzjSo1sV+2bHVLpUplAVVliopIhihkQQQe7hBgqW17QtHZBR2hqZqUyIyoQSjZAxZlOXugCeMDCbTvfaRVFNdtc/CTlpe/wAgQn6Hhir33tqF6JpH8GioRCZkhDDNaddZ89JwPXp95tYN4CyTJ0OY5RJ0iQdNROO+IuRvnahUVW2twpCyQKRIZriYQa9Bx1MHEp3nXSp2dTbKrEsAMiU+JHfnJcATIIsY1xQ9iM+UzmkyCoIjWAwuSRe8WuZNsTUgDUepeQPyjMGugg8RII1k3AsDMyC1Tf1YPUH9KqtTpg5nmjfULACkglrRBwAd97S5QvtDBAy/9MtcqDl7gggMZmxmOJx2ybMBRDMWCklnaykhYAUBR3p4XHGLC7a+2d4lKYVFBjMJkgkMSeE2JA4gnxvodtVWpTbJTqsy02DKoKgh4u4ZFiASQRpBPCcWe7dt7USFUVNCgsrH/sNIysR/5cwfhNiMCbbtzio0opA1UCbEMT3uBNp+XxCHJsy1sxpiJQShM5Hyh1yqQAwiw8fCIDTVGcMRYnIxtInRWi4YRcMDrhhplHOQ3Hunn/CJ1HQEf2RitTbs1L8fMwBC9qFiqD8IM2qiw96DwBm2LSh3z2lMh1i7KTYc3WMycT3lK8jgJHrZYIsGuTOhPOLx5DnizoHl89JHUgM31GAF2lIKEjK05TIj6SOE6YH2Pb1RsjGVmFPdNuV2A9DEwH7RT7MyGIAOYZTBB5iSTrz64nob0YLFdc6H4okWuDUUe7aDPXQYZtDFVJUiOdrdIQAfXDBQ7ocMFJPHLlBHV2kjw04YgIqbDs9UCHNMm4zd9D/ZbUDwMYgOybSthUDgaEMrADhBdcw8jgavRK2zBJ5SUY8wD8UcZHngU7RUHwg31/htJE8Ym08MUO22kyyapjSZgfbXzxl6rd9XMTmEDpfWeJxcbwIqLBqoD3SIKwJBJVlkliLCSqiVODNz7LsdNTVaa7qJZ4DIpkWCzYzxIJxdwUVJyyqqIzxnjKCbFiRp0ww1QYvfHpSLUIlR2cCxPeI/uKYjz8sBf8pp1S3bpmDe8601WCfinIDrxn54nYxh6bEnuZiwgykm4uDaTYicTPvDaFJXtqtMd4hQ1QEkyYhjeTq36nGvelTpbDtGyU2ArqlQZSQr1NcrD82ZY0nWOGB977VRG7UouQaxRRSpzLhpGW0ysDWYsCMXsM7vHeNYMMlevAiF7RyCTJiZkECB+omcIu86vZn8SqXBuRWrgEHQqCbkG2mknljV7t3oCW2PbGRlKLkfOCrrlGZWabODN+MeEh7mbs94sv8ASC1KnRRFZqgIK5ZALZoZgY62Jw0Uj7cYH420yRJIrNIM+7DGQNRMcuOG7ZXqKFjadodjBJFSplAg2BnXT/bGj216h22o1CoEnsT2rVV7LIAQ65Pib58NNcVHsF3dontIQLUViSFUnMImTry1tNxphv6Aq+1PYivXMH/qVbgASDcwSSeHnww7aNpYQRtG05SPdFVsym2sm462xtt2bUBte0kvCEUcpNVSjQpByDhF5ucV3sltxTadsSvWiamZMzjKVLPdCTEZcogaWxNGM3iaS0ky10czMghyoImIe6m487QAcdX2tDlArgKQARMzOomZCkACCRBGgGPWhuOlzqf4j/vhV3LS/j/xH/Q4nki48n2baKee9bumbEhSCYI1MCdSQbSotEYk2KvTbOGrquaIZ4W3GcpzXECOUDWcesLuKjzqHxrVf9WOO46XOp/i1P8AVieSGPKK29KIhKeVgI7zm0MZbKpML7oMkniYFgW095AQTUUmTIZkgwYExpMg9FHEnHrB3JT0mr/i1P8AVhy7npjjV/xqv+rDyQx5btW9kLwrU1GZbBlP8VyCRFiLaSvhiKhvYL/WZHEahlDy1jdbGFaI04iL5fW/+V0/zVf8ar/qwn/KU/NV/wAat/rw8kMeT7RU2cU3FOqhLMIUC4GhszREC8XIiJMYM2Ktsqqna1WFbUMS6MBeO+oEm+oMWMcz6PU3BSMhhUYHWa1Ygg6iC9xhKHs7QRcqK6LyWrVA+QbDyRceaDfUO5KF+HanKJW2rostpqxPG/HBWx+1OyXWohEE+8AyEjSSs26xjd1/ZDZHOZqRY82qVCfmWvgobjpc6n+NW/14nfiYxOzEMKS06tKuDl7Qo2WMzAd2kGgZRLE5DiU1DTRiqbSoLHuZaZY0sjsKohJ+AgrJI6mx1e0ezOzVFy1Edx/HVqn7tiGn7HbGvu0SvQVKgH0bDvDGa27ZM7XTaPwgzqykQzrTVsq91jJDEXgWMSbYg3k1BJyVEngdoZsxUrUmaQgyHVNUNm0ONdV9kNjb3qObxeofu2H7N7MbNTsiMv8AZq1R9mw7wx57vL2l2QdynTJ5ELkQHzg+cYqam9plAMqvZzMgr/eQR4jHrdT2fomb1tP+vW/14Fo+xexowZKJVhxV6gP0bFnPimPPdk9oWR7V6rLBzAAvA/MucESOPTFu2/KREms5UjhUAPmq1LeETjZbR7N7PUGWorutrNVqsLaWL+pxJR3BRVQoDgARArVgAOQGewxLz4rjA7Ym76lKrlINQ0z2ZqB7VPhIZhEftjNbNs6KIKJOh7ttbxAIPjHhj2f/AJHS/wC5/jVv9eHDclL+P/Fq/wCrCf6SJjxqpsVPVUvPAAj7D7Yb/QVj+rXmYUzPSQMez/8AI6HI+dSp/q6Yb/yigD7n+Z/3xfKY8bGyplednJJHdyIQQeJgyJ/UaXwlTYAaYmk8hjbsmLQZkC0AcQZ1ABFyT7Ku6KH/AE/8zfvhw3Ps5/8AL/zN++HlMeLNuwSv4NSIAJ7E3jViIsTYReO8eWHtu6GOSg4XwdRoNCEJI8rnNyGPZm3PQ/6Y+v74QbmocKS/X98PKYJpa4fV0GOx2OdUNnN74moVCeOOx2CppwNUqGdcdjsRDM5w/tDGuOx2AM2f3ccTjsdgpHOFOOx2COU4cnr6Y7HYCNzgU1DOuOx2AXtDBviYVSOOOx2KFWoThWOOx2IEzHELucLjsAMahzATacWVTTw0wmOxQOrYcpx2OxApOHpjsdgP/9k="/>
          <p:cNvSpPr>
            <a:spLocks noChangeAspect="1" noChangeArrowheads="1"/>
          </p:cNvSpPr>
          <p:nvPr/>
        </p:nvSpPr>
        <p:spPr bwMode="auto">
          <a:xfrm>
            <a:off x="155575" y="-1790700"/>
            <a:ext cx="36480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AutoShape 8" descr="data:image/jpeg;base64,/9j/4AAQSkZJRgABAQAAAQABAAD/2wCEAAkGBxMTEhUTExIWFhUXFxcbGBcYFxgbGhoXGh0XGRgaFhgYHyggGBslHhodITEiJSkrLi4uFx8zODMsNygtLisBCgoKDg0OFxAQFy0dHR0tLS0tLS0tLS0tLS0tLS0tLS0tLS0tLS0tKy0tLS0tLS0tLS0tLS0tLS0tLS0tLS0tLf/AABEIAOMA3gMBIgACEQEDEQH/xAAbAAABBQEBAAAAAAAAAAAAAAAEAQIDBQYAB//EAEgQAAIBAgMFBQYEAggEBAcAAAECEQMhABIxBAVBUWETInGB8AYyQpGhsSNSwdFi8RQzcoKTotLhBxVTYyRDksIWNGRzsrPT/8QAGAEBAQEBAQAAAAAAAAAAAAAAAAECAwT/xAAeEQEBAQACAwEBAQAAAAAAAAAAARECEhMhMUFhA//aAAwDAQACEQMRAD8A9URrY44zNXfzqELVaKioYQkJDH+E9vfEVb2iqAlc9EsDGUdlMjUENtIvjzda1rWDCHGQb2i2sCf6NUYc0pU3H+TaTgA+3FQzCNYxHZICGtb/AOZ5mP5HF6U1vScIDjAVPbp1s1Nxb/op1/8AqOQ08OYxEP8AiA1vw3/wk+n498OlNei4bUqRjz4+37R/Vvf/ALSRoTY9vyGH0/bZ3t2b9T2dOANDft/U4dKa3eeR0wqzwxgT7dPoKbf4VP8A/v6vyxGv/EBi2Xs6hNtKKzcSNK3Kflh0pr0MVedsNNcdcee//HhBBKVBmsJpLrw/87jz0wZs/tXXe4oOF/M1NES8fE9cA+WHSmtxOEbzxjq2+9pOlSgPFKjnwOQ5f82GNvva4tWp+WzH/wB1ef54dKNrTqSJNsOGMMu/tst+LR6zs7/TLWP2xLS3/tPxVKM9FZf/ANoA/wA2HSmtoBjsYev7UbRTGZ6NTL+cU6bL/wCpKhGBG/4gsDlyVCYmAic8vBzJnDpTXoBpHHZDjz+v/wAQGWJp1bx8KcZFrniDidfbV/yuPE0hy6cZHoYdKa2zo3LDspxgn9tqouUrRz/BiIm8LbhrzGGD26qGYSqY4zRjjxKRww6U16AMdGPPqntlVuclUwDoaJ8NEm+vkccPbSqdEqnTQ0uMxP4VtI8SMXpTXoMYTLjz/wD+M6sxleeRejPLhTuOvjyOIT7c1QQOzrGQTY0jAvExStOHSmvRgOmJMeb1fbasBPZ1vANRJBEAj+q1BOmEb2wrgSO0Otg9GbWJ/qNMPHTVH7b0B26LHdp7NTCrByjnYcLz5YLq7GaleSoYts9FmJF8xRZN7yYwm/d57FXqU3G0MsKFdWo1CGUGRGWCCPHlixX2n3cpJFR7gD+qaYUZVEkjgMdfeMhDuiDIAUjindI81viLfuxn+jrWqHNUSqqLUPvsjAghm+Jl1BPCx4yVX9s9mFqdKtUPAQFHzkn6Yptp22vtlRc6inTpsCtJTcE/EwJlj5eQnCaINhq5CqKRUUEg02EGZklR0XiOsSBhm2B2ZiEgCAB8MqSQDMSJAUj7Yi2k01dlNOcrNeSO8TBIi3IwOdwDcGbU/aJTKMWVQwOcgd4GVLkGGJgaagtjQk3XmRwCAVJgZ7g2Zvev3r/Kn54G3rV7Qw9QKSYWmg7tMrqDoBd9b8eMROXFOiUYkK7AKqsDAjWZ0IE+J4YG3corOFFIktmNmJKsdWJaAoCjU6SNMT+iHsO72o93NnJObgWgQLkk2knF3Q3WzqhrMyQpjujtGniKYMAawXIHQ4I2DYUomU71Q61LwI0FMNMx+dr6kATgwIPM3Osk9cS0M2LZ6dIzTphTYB2772kCGIhP7oEc8EuZOYkk8yZPzOB6lVEuzQOvl5k+GBRvNT7oJ8iL2+WILP544kYAepWOgAHUSfviFXqHUzA4RPjB4fvhgs9ccAcBszoLloiQe7B5RI+nXCptrCCVlTowOvgsYA9QRdSQeakg+Ei+Btq2KnUHfSTM50hHnTMYGR/7ynxGCNnrq4kG+hE3HiMSsOXrXEGbr7q7KXQF1VCO6PxFkgnNSnTTvISLmYnFPT2Y1Fd2axCgmD3mWI7hBBBWDbnjbZdIJtxkgg3uCNDgDem7e1Gq03mQYGRm/wC5+RpvnWAeI441KM5s9VA2ZKpXMQxzTlKgkBSRrY3nQTNhg/eT1XyqFAOUEheMhhraBNxFu6OJsFvCklFhTZFzQA2ZtLkxcyIaNdQQQYxLs23q1I00bKxYNlZly3vlzG+TuiR484FHbNRqKwgmJ8RaVWR4FWPMrgnedaBldgggnskzEsGAUE25zrfXTAuw1Fokk1VygEEBlbMBZZWRJyqvHUtGBRt9L3cilYAOZ5LLGY6kKDMCdMBPR2NHlaZlgpWGsGmTqvJTEAx4RiQH8J8wEAplzqVACnuAQZPugn+1HPEi9ilUv2qEagZqbSzRY5nBjSYjQdZi27bqQ/CpuoUXZlcjO/PQ2E8yB10wEilO0UKFMyy3ctJFteIEz5Hwh2ei7MXFiJHfUixOYQVMHiD4DEDbUqt3ao1kEPa8ESAD8z+s4NG10AucFe8bqCAQwm/eK2PhwF8Ubrdu17uqsqpQRixIA7DQgkd7u9y4N2jTE21Vd30qgpVdnpK7SVmgMrawA+WMxg2nB2z+y9BCpVCCjZl772YkmSJvc8cS7Z7P0auftUz9oAGDM5FtIUmFIkwRBEnnjjsVR1Km7yKjf0ZCKQVqp7BTkB70NK6xqBMYjXat1yANnpnMCVjZpBUEAsDl0BIHo4vqvs7QOc5SO0AFQK7qHAEDOAYNrdcObc1HtEqhIdFyoQzAKn5QoOWOkYbBR7Hte7WfINmQtnyEDZhIYMqmRlkAFlBbS+uD947LslEGdn2cMQSJpoFAHvMxiyLqT4DUjDdo3BstMFyjWfP79Qk1CynTN3mZlW3EgYze9dserVKzMMLQStaoptQU/lWdeJlrCCLmgM0xUqZhSRYh6atTRVqp8dSqQO4gHDgIAkm5NNVUMtJQAxliFClzMiR8KD4U4amTo5kUAomkySJyk3IVP+0pJgCBq2pER16gVSx0HzONI5e6snujjPDFZtm+Dmy0xNyJ54rd4bxNQkScsmwOp9ccG+zuykuHNsoMcSB0HM6Y1gM2PdYntNoMk6KJmdYPADFzsezXhVyjX+U46gCwDNxnKI0HTmfrg9AfXrljNoRaAHiYB68/5HE9bZRY5JI04EdR8tcE7Ds039fsfvg6tRgefGP1HDGNVTOpykFBEaHToAIxAdnUT3B3tbECefj16YsavXnwE+d+OB6pOv3/ANPDFRXbRu9GYMJzRBjjyJ6iLHA4c07O0qdG5cgx/XF2okfpP3HDAm37NmUggm3z8MUCT6+mOq6evUYqDtRoNkc/hn3WPwnkTy68OPMWR01n7YuCJh1AIBVXIByqfgckHuE6HVNRaRhuyVRs7juLTpdoURahBem9iwqRP4Taz8Mq2hvOVn19+eGVRIIE5smWwBZ6WrUxI97Up5r+WA3GwGk6ZgizoRlEqw1Bj0ddDggZTog+QxiPZ3efZMEJhSgZAWBLbPoGMfFTHzT+zjRb0rV0emUKikxVWaASrMYUwSJUkgWuJ48Od4+1WtKks+6vyGO7Fc3uj5YzntBvCvsyoVftXqVAiItNQSSCdSen2wPR33UfaFoLWYFqS1MxoqAC0kI0mzQD8ow60al6Ize6PkMOoqAbqPljLb/23atm7NzUzUmbK9QIuamWgKSuhX5H6YdujeNavWr0xWYCkxUOUpw5WA8DVYLDxkYdbgt9n3lXG1CjUWmEZajIyli0IVAzAgAGG4Ti3L4ym373pjbKbRUIppWRyKVQwxNOIhb+6bjFzvmuy0KrIrMwptlABJJItAFyZwsSX6F9mN9naRVLALlqELE3pn3WM8736YtpvjL+z2x1qG0IlRVyts6pmphoDUjbOToxDn5Y0G9K/ZoSCAxsCdBqSx6KoLH+zhZ79HH57Zr2q3qcwpIQGJKoSYXMLO5I0y+4P4ix1UYpdjAVQUBQMDlTNmCqbMymYBqGdPhEiM+GKO0dmYVFRlkoyiDsy+5lbUVGYgHjNQnhiUmZMC+sCw6CNABYY6SYFU/zAg/PFNvvaszimOEceJ4fL74K33tnZpY95pjoBqb4zaITczJ1Jnz8z+uNSCSrTBML9/hF58MXWw1DTVSNWmL8NBHX7YrNmZQb2kiTFwguQOZJgeR54NpVSzTHeY90D4VFgBF7zrx+WLRpNh8v00uBz64saSafr6/l54D2Wy97gBEfK0cPXGcH7LfWPXr1aedBmzVstpnnbjg96ttR9vvgJKQGgjz89fQw9o1mPARPmNcZUFtdWDfw96309HANbaI4gcZHr1OCtqyxos+f1kxitrKeY6nhzxqIN2KrfWeumJNqqjpx4fritp1CD+blJ+VsSFGN2Prythgqt/05kRY3+X+2Idxbwkdi3vKBlMRmXhbmME72qASTBhTHryxmFqlClUG6m9vhJ5H14Y3Pg2JM8/X2w1+9xMg2g36EHhH6YQHSeOGk/wC8csZA+1UQDnXuEvnBSnmb+kKDCjkjiWjT+sGmNLsO8A1HKQVFM03Kn3lWnUXtF69mVItwyHjilKzKA5c8DN+VplH1GjRfkW54dunb1o1V7qU82YikpLuGp92qH/idQT40V1N8LBa+0W2U3bZa1OpTcUq4Z8roSEIIzAT3otpjOsy1n2uKtJQ1IBGNVADUCP3RebM8ZtLY2R9l9ids52WkSbzlF542tiWt7LbG0Ztmpd0QO6BA14eOM9pFVm5t9UalHstpq0ycqq5dlhpUZlYzlLDpY6jiAD7J7ZTSpXZ6tNQa1crNRO8HZIIEzH4f1GLPZ/ZjZmNVRRRKRYIUURnKXl21gMYAEaGZmBSezO4tk2nt+02ZAKdZ1TLmXuAkAGGubG5w9ZR6CMNjDhhrYwOQ4yntZtBduxQZmaUyyBKgK9aCemRP7zY0+0VgiMx0VST5CbY872kCrWemxptcUjLEOrEl69Sn4MX5WUcLY1xn6HCMggMA8MoYyVp3FNJnSCzxf+sHLDYA1viarVLvmywDcaWGgXyEDwGIgb42jPe0DFqoXhFvrriJ6oVcgAPPWZ8fl8sP3iZqTxn9Z9eGO3hswVZMkt9B06nGwLQFsx1J+kcPXDB+7j3sxtxjlwUDl/uMCMdFn3ReOev00+eJtjcqQZ1n0en7DzDX7IMy36Ta2lwOcSR5YP2Lx4evXh0wBsaQgA09fqf5m2CKBJ48Y++pGnq+pxzqrzZgDJnTXl5dOmnXCV6kC0DxxX7XvQUUMRPgY8/XToMZvT2lqsf6zL/ZBHyA1xJxtG2q1fQH64qKwnU/v1xk6G+dpmb1BzZR9xfF3u/bmqBRkOcmInift5411xFtsqNIEieHh054KbLoSST61GOyhalP8o7sni19PXLGX27feWtlNgDodSOvrhhmgzfGwoUBLMIvHPxtjLEAhlGkeiMH7034ahOQT+nr9cVa1bgMIPq2NwaLcm1BqCaytjztbj0jFgv36Yz/ALM1Bmqp1n5Ej9cX6xMcvXyxmhCOGFr1GHfDZWaHCqmZ6m0UoAUkTCkZGI/7j6YXNpfEdeowpvlLgpFQZDDZRC1APFXn+5iDb+z1cPSAGi6f2CMyeYUhT1U4tZxj/Y/aSHKFXUGQocgkqZrUySLXDVfDKBjXxjnyntVDvLeTbJUZmovU2eoQ2amMzUngBg6j4DAaeZbpjM7g9o9m2ft8vbVe0rO4CUW7qkyA08QSRbpj0QYWcJQmHKkYQYRsQVe/9rCUxPMsfCmDUNuuUL/exit3MSkNULZUFmplSKlYnNMgEgor3v72L/2yqmMgBJIVba/iOCYPOKLDzxUgdzV4LsQKnvgJlpqD4MtT543x+BpFo5/TAe8toCobwTYCfCfkL4KrOACTAA1P0+f74ze01u1YuxK0wSFHE+PAcPDqddxA7nvQPn+/r7Yvdo2TPUAA7qqDfyAnxkH54qV2iDKiwFl/Vm4+NsWe6943ixYnXhEGLcrk+QxaKLa0hmEWBIv4mZxJsjgtfmB6HTFnvpEVVyEFeB4niWbrcebdMVexbPndV4A38LW6nFG5oDu6zN9PHX1+uJ0WLz6tx9cOmVlKsANJBER/P1bpZ+1bOxByCD10HzxzFJv1sgn4iYVeP7eXDAf9G2Wmg/pFaGIns1J/9veHmb8sXB3K7U87uC/C0xeCYkX+eM+fZd2bMHVry2doOYcSP3jGoBm7GS1FyQOEmfEg3IxovZJg0uwkg5ftP0IxSV91AMiq9PMoGjTYayVBUfPGp3TsYpbKsC5uTa5I6WgaTxjyK/Bb7ypZ0DrqoMCRGnDy49ceVVlL1qhPebOQB1mBGPSti2gsjA6cBMaX0m+MDt1D/wAW6e7mjprrB+d8OIm2XcdRRLMgPFAQWHjrfFfVpagxKn+RGHNuhkeaiZdLggCAIlYMybfPAyMc5kzbXGgf7OmKzX1Dz5Gf0xoyI5cvLh9MZjc7/jg8y31BAxqWAFtND/PEv0Iym3q2H7PSl1Umzyh4WcZCT/6pwwQeJ42wjiVMawb9YBxkP9mnKOrlQpIXN+JmZmpuEYlT7vcqvb+EzGPRseaCkP6QyqyDNVq2C989qlTKS3IFxbQ2OPRtmqh0Vh8Sg/MTjHNYkJx2EOFGMhVOFw0C2EnAZH2iPaV1p5M8VJy58pimiGZkReqcVqNK04t+GhM3PfmrrxP4hw72og1pYUiPxzFUkDRF7sce5haiQ+XgAi+Soi/pjpPiKLfu1Swpye7BbxOn0v5jAFMI7BWkKNEW5Y9SePM6DhzwVtq/+IJEEG394Aa+EYbumqiEswzO1kWOtySbZeulrzjYh21yCEChV48STzJxX0bvMx+374vt6Jm7xIvpy8uOnE3054o61PLEH1+mLAftVbMrHQQFB8NR5k/XE+617y+A4a4qHq2C3tr+3jw+eNLS2bIFYaED/bEotKVW4B9Txnr6nGi2Vsyx0n15/vx72bQaGLz+w9c/piw2XaMokHx6n1bz6xjFgsVQq0Tr0HhacQbbsFMg5og9RfyjHbTXVom/IC17ceNj4fKMPp0jMsQImBbxE9fvFsRVXsvs+jGWXJTHwj3n8TwB5an5YM3pUlQiiAeoiB+nrngyrtKpdjAEzP0t66Yptq3iaxhJy9NT4nhi/UWm6VSMsDQ3i/h0xj/a7YGSsr8wBPVfX0xo9gqhWBYkaYpfbna0IhGmYIE8QfnEYs+gdNkLpOZkB4arPhw52xSnYiHcDvZBc9ZAHrpi43JtBKgHhbXy8tfv0xHWrhAyqAJ6eOs3PrmI0KHZ3y1AT8LKT87/AHxsyelo16eGMTVXv+I0+mNV7PbWKlPKfeS3ivA/phyBuTiOv+2GLyManBNNeHXC1KX3OMgWWWoCO0idkaFVckr2SnMxuBY6Y2m6SexpjkoHyt+mMdtFMlvdqEClTMqwCiHN3EjNEaY2u7F7g495/wD82GM8gWr8MPBwxsNU4yqScMJx0YQpgML7SVcrt38kptEfhl5772AGnjgL2h2plqGmgu1yemgv1jXp5iy9oVPa5Qat+3EUgJPuvedB3xjMe0NU9s5Fsy0yPBkUk/U46cURIvvG0ARPM/ER0vA6Hxw3c9A1ahdrKkfSyqJ/30JvGHCOyGlwoHj3iZ88EUGysY+FSwWLlxYT4ScaC72BA7SqY/Kg0C8Cx4k3tx10gYpalcnhlvYfucHb5rlsim5APmxmT9APLADUzAnr6+mLBY7v3QXQspvy4Rxk88X+y7P2aJTJDMCb6wOAB4wPtip9nNpAmm49cIjF3tTIpVFgSZgR5+vDGaJvL0OfDj60xLQa2l9OV+sD9On8JirGIEX9DzP8r6BNmPrXn64+emIJaFQk2F7zy4mf1+t74sM548r8PUxp14YCouFk24X1vr4a+uXGvm4wPvF49fTEA22Ia7rSB7sy3RQR8vDTA+8d1bSjMKA7jmVYQSukjvG18WNOslMGPEnifPx9a45t4A2mOHr1+kUZLaRtVKe1Yso0IXjbkPHFMa5LFnmBoOJ8uGNzvbaO7lIm4vBsZ66npjN+0kMwgRx8JvjUok9mqxYlW/LiffCkG3E8vn58+scsVm5zkqC+oif3wVvWrJjh4+MfS09cP0V1dRnjjl+vDD9krFHDqbjTqDzwyvRuWEAWGvz9dcMUQen6Y0Nvu6rnQPz16ETOCS48pxR+z+0yGTgBI/X98W8gaaR/v68ccwNtiEvYD+rpAntCCJYRCD39QYPXpjbbtH4Y6lj82Y4xSia4UtTkVNnUKaZLfhimWyvaPdYnXjjbbttRpj+BfnAxnkCgMOQDCyMRnGQqG+Hg4Rbfph5g4isb7TU27dcoYk1CIR8hPaU0HvaxNI6Yzm+8oWiDOYU1B4gBPwmk8b0/OOuNT7a0FNymeyNlmJ7N8uvC1YnyxlN/UR2aWVVSrVUqrZgA0VlGa35nEW5csdeP4gChDIDHFvmdI5CBhNlrg1jyCR5wefU/TC7LSMjhfS+ovB56X8RhtgbWMR5z11xsO26kSVqATF/EfuDP1wII+HQzH7Yk2XaGBgaEmxuJ88Oq0RmlQYM+R1tgB3U2KmCCI6Tpi32amwqq7kkkGCTf+WKus/e4EHgOGlr+ONJWg0xFypBnpo30viUWFT3Qfl9vXqYNka5+3Xr6+eEapK2/28sD1KmUgjQ6/L0MQH7SDBi54cvnx9a4jr7HlW3ec8zAueug+uJaG024evXrXBFKkKnvT9jiCs2bc9ZjLPTBGgguI5m4E64PO6K6rKPS8VQkjrBMffBCVMnd+H9Osa+r4Q7Tx9eunX5Nooq1DaQDndaiSNTYEcYALDFfvinVkMxpnNoB8xFh6GLPem8cxKg3PHj6/wBsVW300Hu94jjOvlOLABQsWkRynzOumOrCQDwPr98Ls9DMXJNlC+fMfLDttfvQPdUGPCLeuuNAS1ziXY0kmTyPyn9hiBbX9GeeCtmIUE9L+VhH1xRcbhvVaOCn7r+uL7sZYKLZiF/9RC/ril9l0IVmabwPlJN/li1q18oZ7d1WImNbKl+EO6/KcYv0Q7KWq1CQ9TvNWqKGUZDmmmhRokwaotPHG+CgWxjfZrZO+FPaDL2a5XcNGX8VihHwkmjjZk4xyHHCopwqjD5xlTRhynFBs207X2lMOBkZqmYimQQFaKc94xmAmeuL8nCwVHtLs4qUo5kofCoDSv0BZW/u48+cZ6Lp+GH7MP2aCOzagbhubsjuToe5GPUNs2cOjIbZlKyNRPHxGuPPHqFKxs0ZhV7NKYIJlqe0hmI/+4oA6a43xRQ0TASDcTHkB9LYTbaqmo1rE2IgQeOHbRsfZO6TZWyq2srGZG6ggg+eAdmTO4B0+nP5Y6A2nQVSDMmJIPOPobDxjC1KvdcE6/e04jCxJudQT+nyxFSTN3mty5X1Pj++Al2PZiXWfibnw1Ixsdo3f2dMVEkpADcYJFzHI/Q+WMxSJDFvy5W8gRP0J+mPTN1OCuUixE/uCD4/XGOVGK2cBe7NuHUcPX2xLWpCw4evXoDFhvnchpEtT9yZA/KeIPTl+4uLTcMOHn69fM4CvemVMgtGsD9JxZbNtndgCPnPnOB24GbjDH2groARxH7YouqKBoB14evL7+c60QLD1Mn5/ecUKbcB7pM8QdRytqfEWsMF7Pt2mYjKesW9focZwTbVQpXJQE8zOvlx/fFNtW7UPugqeAmfvg/a9402cKh+8dbf7/pis3nvAqWgyABNvivp88WaKna3FNTTEZmucV+0VI7vmTqenrwxJlN2OvIjDadOLnj6/XGx3vRw5n7YnoU8xgDX520jzP0xEUjQ3JsD4fvifZKuR1bXh65/74DR7nQqmU/CSPOSSems4l26pZUmnLtJFQwhSkNJ4S7Hzp4fRaQConNERxJiJjTUYGzCo7KrKyHuMrUyW7FAWaohGuczB51eeMjSeyuzQmbIEkTkAsrVPxCvkvZr/dxoVOBtholVAI7xkt/aa5jpNh0AwWgjHO1S4G3o3cF47w+xwUadsRbXRLKAImePnhEogDC5ccDhCRjKmsuMb7Y7HlPaAOQJeEOXMLLWQngPcbw7TrjaI1tcBb32LtaZAALL3knQtBGU9GBKnoxxZco8w3xTikCMsplpuqtmIRgTQJPMKTTMj4F5jFRsKd+Z63540VJAn4JBNOCFRUY1Ho1CC5Y8GpkT/aQjA9fdMSubvgiGGhtKsCoJysIM8jjtKgHbHgWNo526+EGPRwyqoyZtO8tpm039eiZ2JImSOYsVMROlhPP747atilIgKTNrKOcC9z5cMAZs4Ac24Kb+Y542Hs7XzUuyNnpxl6p8J+UqfDrjEbrqFlDMIKDK9j0g/Y6YvNjrsCGDDtUNiZ7yn4T8RB8OE8MZ5QbGs4MqeNr6efT1Y4xu9diakxZZKTDDih1g9NIaIPjjT7Nta16edLMLMh95W5Hr9CMTiiKihgQHAien5WB1BxiXFYPaXtnUA8x+vrngGptatp09euumNJvLcxW9NDOppA/WkTqDyNxjHbwNOZRoM95SCL3B10PSPlGOk9oKrNmjgQLMNeo8DyxW1qjCRp4Gx/bDlrtAERw6eXrlhu0JY8euNBNn2l00F46G+I3J1c3mw4knX1piANGjGeh+/LEjU+6Wnlrxk6ffyGA4uWgfThzw5n1HHh65YI2emGAKxxmTfNf11wxdnLOTBjw4HThrxwERadZMffhgmns7tCgTa14m+vhhKdA92F4xN766HnjS7LsoXvaHLcm4UCWZj0Fz1gAYloaVK0xTUZnaUpgGCbDtGB4ZUMA83n4Ti09lN3lyD3jTAGQPErTUyAY/NUBbU2pLzxTU4rVSIlD3cpBFWiqH3hGlR80CYJepxAjHou6dk7KmBYMbtGkwAFH8KqAo6KMY5XFggUiOE4cEw4Nhc+OY44iXEubAe3bwp0VzVGCgtEnmZP2GAj2qg703RSQzAgEHLEi0MASPGDjKPRdXenV2lwwy+61Y5VHeYwIzDKCSxibxjZ7HtAZcy6XxX7fu5ClRkoU2qvcSNXiAWJ4Dj0t0xZRmaJeVXt6hzKqIS9VQWJzAyFIIYWzRpONlu5WVFRzmYKATczEak3J6nW+At0bsGVDVpIKikliAILgxnEc4DDlI0jFqB3ukYcqRk/ajdpDh0JGZiRBg5yBmpg8BUiRp3xE9/FEgVwsAK0E0kEs4pyZpNEEODLoORZeRx6LXoh5RxKkQR+x59cYbf272pOxJOViHq5BDOFIK1VI90gxnjRoawaRrjfwqGlUBAYEEWvPyBcCQIv3gcc1MFbwFOhiBHElhNMz5YZmIYzlLKJqBZg2kvTKQZ/OqzlJnQziWnU5HjeJueEtT4D+JcaQDSo5XuIDgTprwN5ERaQflg3Y6gHdHw2/u8JMgHiJk8OeIVplldTHOxEG99LG9tAbYjoViyzIzJZgSLjz/AHscUWqBkPa0T3uP5XX8pgBfAyYxe7LXFWmK9AybhkMTmHvKR+YctD5yc9Tq5tWPCCYn5tMdYGCUd6U1EOQcZFieuaM1uQ8MYsVdisKiyReYg9NfP6+GMv7QbiWs/ahgtT8xjKx4BzwPW0zeMaTYNoSvIkJWAvFww5wbOvjcfUhVj2bMriD4MUYfwm7KenejlxwlyjzzbKFWmxVlup0E/Y+oxB2oMi88jI+hxvEoUasrqRbs27rL/Ynh0v4Yrds3NlkBrflqobf3h73mBjfZGPzrw5+uGLCvQKJSDfGTPSRbFxs276SHMVQnWyZVtrFpa3COuKPfdY1KkBtBI8fL1+l0N2WuaJtdSe8CLGPscaKmEqJNOL2PMeA0B1+fHFAzix/MoPGAdCD8oxLs1Y0zK3t3uo5dP0wo0SUlUAgdBxieA4k6YH2ppDUx3gCO1AaGMtC06XBiGiY1YAT3RKU9vkTTMtDEknLkQe9BMDtCAYOgHGTa23HuXtGEghU9zMAHRGAkEi4qMLD8iHgSIz8Fl7K7oObtahLRABJEZlBACxYqgJAPxNmbguLfbt49myLkZjUJChY1ALEEkj4QT5dcGbMmVQAAABAAsABYADFft27zUKN2jIaZZgVCnvFSsnMCNCfnjnu32o/Y9qSpTWoplWAIPQ9DcY7OTitO56RSnSUsFpjKIIk6gkkiTxODaVLIoQaKAAeNrYmAxdMZbf229nVBq0hUp5O6GZVTOxOYy2rAIIHJzjSo1sV+2bHVLpUplAVVliopIhihkQQQe7hBgqW17QtHZBR2hqZqUyIyoQSjZAxZlOXugCeMDCbTvfaRVFNdtc/CTlpe/wAgQn6Hhir33tqF6JpH8GioRCZkhDDNaddZ89JwPXp95tYN4CyTJ0OY5RJ0iQdNROO+IuRvnahUVW2twpCyQKRIZriYQa9Bx1MHEp3nXSp2dTbKrEsAMiU+JHfnJcATIIsY1xQ9iM+UzmkyCoIjWAwuSRe8WuZNsTUgDUepeQPyjMGugg8RII1k3AsDMyC1Tf1YPUH9KqtTpg5nmjfULACkglrRBwAd97S5QvtDBAy/9MtcqDl7gggMZmxmOJx2ybMBRDMWCklnaykhYAUBR3p4XHGLC7a+2d4lKYVFBjMJkgkMSeE2JA4gnxvodtVWpTbJTqsy02DKoKgh4u4ZFiASQRpBPCcWe7dt7USFUVNCgsrH/sNIysR/5cwfhNiMCbbtzio0opA1UCbEMT3uBNp+XxCHJsy1sxpiJQShM5Hyh1yqQAwiw8fCIDTVGcMRYnIxtInRWi4YRcMDrhhplHOQ3Hunn/CJ1HQEf2RitTbs1L8fMwBC9qFiqD8IM2qiw96DwBm2LSh3z2lMh1i7KTYc3WMycT3lK8jgJHrZYIsGuTOhPOLx5DnizoHl89JHUgM31GAF2lIKEjK05TIj6SOE6YH2Pb1RsjGVmFPdNuV2A9DEwH7RT7MyGIAOYZTBB5iSTrz64nob0YLFdc6H4okWuDUUe7aDPXQYZtDFVJUiOdrdIQAfXDBQ7ocMFJPHLlBHV2kjw04YgIqbDs9UCHNMm4zd9D/ZbUDwMYgOybSthUDgaEMrADhBdcw8jgavRK2zBJ5SUY8wD8UcZHngU7RUHwg31/htJE8Ym08MUO22kyyapjSZgfbXzxl6rd9XMTmEDpfWeJxcbwIqLBqoD3SIKwJBJVlkliLCSqiVODNz7LsdNTVaa7qJZ4DIpkWCzYzxIJxdwUVJyyqqIzxnjKCbFiRp0ww1QYvfHpSLUIlR2cCxPeI/uKYjz8sBf8pp1S3bpmDe8601WCfinIDrxn54nYxh6bEnuZiwgykm4uDaTYicTPvDaFJXtqtMd4hQ1QEkyYhjeTq36nGvelTpbDtGyU2ArqlQZSQr1NcrD82ZY0nWOGB977VRG7UouQaxRRSpzLhpGW0ysDWYsCMXsM7vHeNYMMlevAiF7RyCTJiZkECB+omcIu86vZn8SqXBuRWrgEHQqCbkG2mknljV7t3oCW2PbGRlKLkfOCrrlGZWabODN+MeEh7mbs94sv8ASC1KnRRFZqgIK5ZALZoZgY62Jw0Uj7cYH420yRJIrNIM+7DGQNRMcuOG7ZXqKFjadodjBJFSplAg2BnXT/bGj216h22o1CoEnsT2rVV7LIAQ65Pib58NNcVHsF3dontIQLUViSFUnMImTry1tNxphv6Aq+1PYivXMH/qVbgASDcwSSeHnww7aNpYQRtG05SPdFVsym2sm462xtt2bUBte0kvCEUcpNVSjQpByDhF5ucV3sltxTadsSvWiamZMzjKVLPdCTEZcogaWxNGM3iaS0ky10czMghyoImIe6m487QAcdX2tDlArgKQARMzOomZCkACCRBGgGPWhuOlzqf4j/vhV3LS/j/xH/Q4nki48n2baKee9bumbEhSCYI1MCdSQbSotEYk2KvTbOGrquaIZ4W3GcpzXECOUDWcesLuKjzqHxrVf9WOO46XOp/i1P8AVieSGPKK29KIhKeVgI7zm0MZbKpML7oMkniYFgW095AQTUUmTIZkgwYExpMg9FHEnHrB3JT0mr/i1P8AVhy7npjjV/xqv+rDyQx5btW9kLwrU1GZbBlP8VyCRFiLaSvhiKhvYL/WZHEahlDy1jdbGFaI04iL5fW/+V0/zVf8ar/qwn/KU/NV/wAat/rw8kMeT7RU2cU3FOqhLMIUC4GhszREC8XIiJMYM2Ktsqqna1WFbUMS6MBeO+oEm+oMWMcz6PU3BSMhhUYHWa1Ygg6iC9xhKHs7QRcqK6LyWrVA+QbDyRceaDfUO5KF+HanKJW2rostpqxPG/HBWx+1OyXWohEE+8AyEjSSs26xjd1/ZDZHOZqRY82qVCfmWvgobjpc6n+NW/14nfiYxOzEMKS06tKuDl7Qo2WMzAd2kGgZRLE5DiU1DTRiqbSoLHuZaZY0sjsKohJ+AgrJI6mx1e0ezOzVFy1Edx/HVqn7tiGn7HbGvu0SvQVKgH0bDvDGa27ZM7XTaPwgzqykQzrTVsq91jJDEXgWMSbYg3k1BJyVEngdoZsxUrUmaQgyHVNUNm0ONdV9kNjb3qObxeofu2H7N7MbNTsiMv8AZq1R9mw7wx57vL2l2QdynTJ5ELkQHzg+cYqam9plAMqvZzMgr/eQR4jHrdT2fomb1tP+vW/14Fo+xexowZKJVhxV6gP0bFnPimPPdk9oWR7V6rLBzAAvA/MucESOPTFu2/KREms5UjhUAPmq1LeETjZbR7N7PUGWorutrNVqsLaWL+pxJR3BRVQoDgARArVgAOQGewxLz4rjA7Ym76lKrlINQ0z2ZqB7VPhIZhEftjNbNs6KIKJOh7ttbxAIPjHhj2f/AJHS/wC5/jVv9eHDclL+P/Fq/wCrCf6SJjxqpsVPVUvPAAj7D7Yb/QVj+rXmYUzPSQMez/8AI6HI+dSp/q6Yb/yigD7n+Z/3xfKY8bGyplednJJHdyIQQeJgyJ/UaXwlTYAaYmk8hjbsmLQZkC0AcQZ1ABFyT7Ku6KH/AE/8zfvhw3Ps5/8AL/zN++HlMeLNuwSv4NSIAJ7E3jViIsTYReO8eWHtu6GOSg4XwdRoNCEJI8rnNyGPZm3PQ/6Y+v74QbmocKS/X98PKYJpa4fV0GOx2OdUNnN74moVCeOOx2CppwNUqGdcdjsRDM5w/tDGuOx2AM2f3ccTjsdgpHOFOOx2COU4cnr6Y7HYCNzgU1DOuOx2AXtDBviYVSOOOx2KFWoThWOOx2IEzHELucLjsAMahzATacWVTTw0wmOxQOrYcpx2OxApOHpjsdgP/9k="/>
          <p:cNvSpPr>
            <a:spLocks noChangeAspect="1" noChangeArrowheads="1"/>
          </p:cNvSpPr>
          <p:nvPr/>
        </p:nvSpPr>
        <p:spPr bwMode="auto">
          <a:xfrm>
            <a:off x="155575" y="-1790700"/>
            <a:ext cx="36480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72" name="Picture 12" descr="https://upload.wikimedia.org/wikipedia/commons/thumb/2/2f/Benjamin_Franklin_by_Jean-Baptiste_Greuze.jpg/250px-Benjamin_Franklin_by_Jean-Baptiste_Greuz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212399"/>
            <a:ext cx="1857388" cy="22883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4" name="Picture 14" descr="http://class-fizika.narod.ru/phys/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198805"/>
            <a:ext cx="1785950" cy="24449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331913" y="5876925"/>
            <a:ext cx="7561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>
                <a:solidFill>
                  <a:srgbClr val="FF0000"/>
                </a:solidFill>
                <a:latin typeface="Century Gothic" pitchFamily="34" charset="0"/>
              </a:rPr>
              <a:t>Під час дотику наелектризованих тіл виникає електричний розряд. Вплив його на організм людини вивчається.</a:t>
            </a:r>
            <a:endParaRPr lang="ru-RU" sz="200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116013" y="333375"/>
            <a:ext cx="75596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>
                <a:solidFill>
                  <a:srgbClr val="FF0000"/>
                </a:solidFill>
                <a:latin typeface="Bookman Old Style" pitchFamily="18" charset="0"/>
              </a:rPr>
              <a:t>Як впливає на організм людей статична електрика? Корисною чи шкідливою є електризація людського організму?</a:t>
            </a:r>
            <a:r>
              <a:rPr lang="ru-RU" sz="2000">
                <a:solidFill>
                  <a:srgbClr val="FF0000"/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500563" y="1152525"/>
            <a:ext cx="4535487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000">
                <a:solidFill>
                  <a:srgbClr val="660066"/>
                </a:solidFill>
              </a:rPr>
              <a:t>Електризація, що виникає під час носіння білизни з полівінілхлориду, допомагає при лікуванні радикулітів, невралгії, і навіть деяких видів ревматизму. Спеціальні синтетичні та вовняні пояси допомагають у цьому лікуванні. А у людей з підвищеною чутливістю внаслідок дії навіть нешкідливих електричних розрядів можуть виникнути неприємні відчуття, які ведуть до електроневрозів: людина легко збуджується, в неї виникає головний біль, починає «стрибати» кров’яний тиск, погіршується сон.</a:t>
            </a:r>
            <a:r>
              <a:rPr lang="ru-RU" sz="2000">
                <a:solidFill>
                  <a:srgbClr val="660066"/>
                </a:solidFill>
              </a:rPr>
              <a:t> </a:t>
            </a:r>
          </a:p>
        </p:txBody>
      </p:sp>
      <p:pic>
        <p:nvPicPr>
          <p:cNvPr id="6149" name="Picture 6" descr="лектризація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030413"/>
            <a:ext cx="3097212" cy="23352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1331913" y="4545013"/>
            <a:ext cx="73437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i="1">
                <a:latin typeface="Times New Roman" pitchFamily="18" charset="0"/>
              </a:rPr>
              <a:t>Після посадки в аеропорту до літака не відразу приставляють металевий трап, оскільки може статися електричний розряд і виникнути пожежа. Корпус літака спочатку розряджають:  опускають на землю металевий трос, з’єднаний з корпусом, і розряд відбувається між землею і кінцем троса.</a:t>
            </a:r>
            <a:r>
              <a:rPr lang="ru-RU" sz="2000" i="1">
                <a:latin typeface="Times New Roman" pitchFamily="18" charset="0"/>
              </a:rPr>
              <a:t> </a:t>
            </a:r>
          </a:p>
        </p:txBody>
      </p:sp>
      <p:pic>
        <p:nvPicPr>
          <p:cNvPr id="7172" name="Picture 4" descr="літа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0376" y="2058988"/>
            <a:ext cx="3671888" cy="24495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1447800" y="344488"/>
            <a:ext cx="7445375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Arial"/>
                <a:cs typeface="Arial"/>
              </a:rPr>
              <a:t>Літаки – володарі неба,</a:t>
            </a:r>
          </a:p>
          <a:p>
            <a:pPr algn="ctr"/>
            <a:r>
              <a:rPr lang="ru-RU" sz="3600" b="1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Arial"/>
                <a:cs typeface="Arial"/>
              </a:rPr>
              <a:t>електризуються внаслідок тертя об повітря.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385888" y="4181475"/>
            <a:ext cx="750728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i="1">
                <a:latin typeface="Times New Roman" pitchFamily="18" charset="0"/>
              </a:rPr>
              <a:t>Електроворсування – економічний і продуктивний спосіб виготовлення замінників оксамиту, замші та інших матеріалів. Цей спосіб полягає в тому, що дрібні частинки волокон шерсті  чи бавовни продуваються крізь заряджену металеву сітку. Рухаючись уздовж ліній напруженості електричного поля, вони потрапляють на оброблену клеєм поверхню трикотажного полотна, розташованого поблизу другого електрода.</a:t>
            </a:r>
            <a:r>
              <a:rPr lang="ru-RU" sz="2000" i="1">
                <a:latin typeface="Times New Roman" pitchFamily="18" charset="0"/>
              </a:rPr>
              <a:t> </a:t>
            </a:r>
          </a:p>
        </p:txBody>
      </p:sp>
      <p:pic>
        <p:nvPicPr>
          <p:cNvPr id="8196" name="Picture 4" descr="ме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9350" y="1649418"/>
            <a:ext cx="4529138" cy="25654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1476375" y="260350"/>
            <a:ext cx="7199313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Виготовлення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штучного хутра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ChangeArrowheads="1"/>
          </p:cNvSpPr>
          <p:nvPr/>
        </p:nvSpPr>
        <p:spPr bwMode="auto">
          <a:xfrm>
            <a:off x="1331913" y="4486275"/>
            <a:ext cx="75612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i="1">
                <a:latin typeface="Times New Roman" pitchFamily="18" charset="0"/>
              </a:rPr>
              <a:t>Поверхні автомобілів фарбують за допомогою електричного поля. Через сітку продувають фарбу розпилювача. На розпилювач подається негативний  заряд, а на сітки – позитивний. Заряджені негативно краплинки фарби рухаються вздовж  силових ліній електричного  поля і, зустрічаючись з предметом, осідають на його поверхні.</a:t>
            </a:r>
            <a:r>
              <a:rPr lang="ru-RU" sz="2000" i="1">
                <a:latin typeface="Times New Roman" pitchFamily="18" charset="0"/>
              </a:rPr>
              <a:t> </a:t>
            </a:r>
          </a:p>
        </p:txBody>
      </p:sp>
      <p:pic>
        <p:nvPicPr>
          <p:cNvPr id="9220" name="Picture 4" descr="elektro-fore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1484313"/>
            <a:ext cx="3605212" cy="27797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1804988" y="404813"/>
            <a:ext cx="6438900" cy="882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Ф а р б у в а н н я    п о в е р х о н ь 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1403350" y="4603750"/>
            <a:ext cx="734536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i="1">
                <a:latin typeface="Times New Roman" pitchFamily="18" charset="0"/>
              </a:rPr>
              <a:t>Калоші рухаються по конвеєру, а установка, через яку вони проходять, заряджає їх позитивним зарядом. Трохи далі містяться чашки-розпилювачі, в які надходить лак. Він заряджається негативно і розпилюється. Маленькі крапельки лаку із силою спрямовуються до позитивно заряджених калош і покривають їх тонким шаром.</a:t>
            </a:r>
            <a:r>
              <a:rPr lang="ru-RU" sz="2000" i="1">
                <a:latin typeface="Times New Roman" pitchFamily="18" charset="0"/>
              </a:rPr>
              <a:t> </a:t>
            </a:r>
          </a:p>
        </p:txBody>
      </p:sp>
      <p:pic>
        <p:nvPicPr>
          <p:cNvPr id="10244" name="Picture 4" descr="galoshi-glubokie_8cb98473ff0f60c_300x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8088" y="1471613"/>
            <a:ext cx="4902200" cy="29654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WordArt 6" descr="Белый мрамор"/>
          <p:cNvSpPr>
            <a:spLocks noChangeArrowheads="1" noChangeShapeType="1" noTextEdit="1"/>
          </p:cNvSpPr>
          <p:nvPr/>
        </p:nvSpPr>
        <p:spPr bwMode="auto">
          <a:xfrm>
            <a:off x="2000250" y="333375"/>
            <a:ext cx="57404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Лакування   калош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905</Words>
  <Application>Microsoft Office PowerPoint</Application>
  <PresentationFormat>Экран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Лозуватська ЗОШ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subject>Електрика в житті людини</dc:subject>
  <dc:creator>Припіяло Сергій</dc:creator>
  <cp:keywords>проект, електрика в житті людини</cp:keywords>
  <cp:lastModifiedBy>Сергiй</cp:lastModifiedBy>
  <cp:revision>22</cp:revision>
  <dcterms:created xsi:type="dcterms:W3CDTF">2016-01-10T18:02:35Z</dcterms:created>
  <dcterms:modified xsi:type="dcterms:W3CDTF">2017-10-12T19:33:10Z</dcterms:modified>
</cp:coreProperties>
</file>